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embeddedFontLst>
    <p:embeddedFont>
      <p:font typeface="Century Gothic" pitchFamily="34" charset="0"/>
      <p:regular r:id="rId14"/>
      <p:bold r:id="rId15"/>
      <p:italic r:id="rId16"/>
      <p:boldItalic r:id="rId17"/>
    </p:embeddedFont>
    <p:embeddedFont>
      <p:font typeface="Verdana" pitchFamily="34" charset="0"/>
      <p:regular r:id="rId18"/>
      <p:bold r:id="rId19"/>
      <p:italic r:id="rId20"/>
      <p:boldItalic r:id="rId21"/>
    </p:embeddedFont>
    <p:embeddedFont>
      <p:font typeface="Calibri"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D2jfOn3ncwiQ4oceMvvFqi+tE4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u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158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4-08T10:27:23.109" idx="1">
    <p:pos x="10" y="10"/>
    <p:text/>
    <p:extLst>
      <p:ext uri="{C676402C-5697-4E1C-873F-D02D1690AC5C}">
        <p15:threadingInfo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yGbtb-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uverture">
  <p:cSld name="Couverture">
    <p:spTree>
      <p:nvGrpSpPr>
        <p:cNvPr id="1" name="Shape 13"/>
        <p:cNvGrpSpPr/>
        <p:nvPr/>
      </p:nvGrpSpPr>
      <p:grpSpPr>
        <a:xfrm>
          <a:off x="0" y="0"/>
          <a:ext cx="0" cy="0"/>
          <a:chOff x="0" y="0"/>
          <a:chExt cx="0" cy="0"/>
        </a:xfrm>
      </p:grpSpPr>
      <p:pic>
        <p:nvPicPr>
          <p:cNvPr id="14" name="Google Shape;14;p13" descr="POWERPOINT-01.jpg"/>
          <p:cNvPicPr preferRelativeResize="0"/>
          <p:nvPr/>
        </p:nvPicPr>
        <p:blipFill rotWithShape="1">
          <a:blip r:embed="rId2">
            <a:alphaModFix/>
          </a:blip>
          <a:srcRect/>
          <a:stretch/>
        </p:blipFill>
        <p:spPr>
          <a:xfrm>
            <a:off x="0" y="0"/>
            <a:ext cx="9144000" cy="6857451"/>
          </a:xfrm>
          <a:prstGeom prst="rect">
            <a:avLst/>
          </a:prstGeom>
          <a:noFill/>
          <a:ln>
            <a:noFill/>
          </a:ln>
        </p:spPr>
      </p:pic>
      <p:sp>
        <p:nvSpPr>
          <p:cNvPr id="15" name="Google Shape;15;p13"/>
          <p:cNvSpPr txBox="1">
            <a:spLocks noGrp="1"/>
          </p:cNvSpPr>
          <p:nvPr>
            <p:ph type="ctrTitle"/>
          </p:nvPr>
        </p:nvSpPr>
        <p:spPr>
          <a:xfrm>
            <a:off x="2561180" y="4002089"/>
            <a:ext cx="5348718" cy="104367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Verdana"/>
              <a:buNone/>
              <a:defRPr sz="3200" b="1" i="0" u="none" strike="noStrike" cap="non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3"/>
          <p:cNvSpPr txBox="1">
            <a:spLocks noGrp="1"/>
          </p:cNvSpPr>
          <p:nvPr>
            <p:ph type="subTitle" idx="1"/>
          </p:nvPr>
        </p:nvSpPr>
        <p:spPr>
          <a:xfrm>
            <a:off x="2529814" y="5045768"/>
            <a:ext cx="5380084" cy="347890"/>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FFFFFF"/>
              </a:buClr>
              <a:buSzPts val="2000"/>
              <a:buFont typeface="Arial"/>
              <a:buNone/>
              <a:defRPr sz="2000" b="1" i="0" u="none" strike="noStrike" cap="none">
                <a:solidFill>
                  <a:srgbClr val="FFFFFF"/>
                </a:solidFill>
                <a:latin typeface="Verdana"/>
                <a:ea typeface="Verdana"/>
                <a:cs typeface="Verdana"/>
                <a:sym typeface="Verdana"/>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ge courante libre">
  <p:cSld name="Page courante libre">
    <p:spTree>
      <p:nvGrpSpPr>
        <p:cNvPr id="1" name="Shape 17"/>
        <p:cNvGrpSpPr/>
        <p:nvPr/>
      </p:nvGrpSpPr>
      <p:grpSpPr>
        <a:xfrm>
          <a:off x="0" y="0"/>
          <a:ext cx="0" cy="0"/>
          <a:chOff x="0" y="0"/>
          <a:chExt cx="0" cy="0"/>
        </a:xfrm>
      </p:grpSpPr>
      <p:sp>
        <p:nvSpPr>
          <p:cNvPr id="18" name="Google Shape;18;p14"/>
          <p:cNvSpPr txBox="1">
            <a:spLocks noGrp="1"/>
          </p:cNvSpPr>
          <p:nvPr>
            <p:ph type="ctrTitle"/>
          </p:nvPr>
        </p:nvSpPr>
        <p:spPr>
          <a:xfrm>
            <a:off x="426790" y="350475"/>
            <a:ext cx="8249842" cy="305895"/>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CF2828"/>
              </a:buClr>
              <a:buSzPts val="1800"/>
              <a:buFont typeface="Verdana"/>
              <a:buNone/>
              <a:defRPr sz="1800" b="1" i="0" u="none" strike="noStrike" cap="none">
                <a:solidFill>
                  <a:srgbClr val="CF2828"/>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14"/>
          <p:cNvSpPr txBox="1">
            <a:spLocks noGrp="1"/>
          </p:cNvSpPr>
          <p:nvPr>
            <p:ph type="subTitle" idx="1"/>
          </p:nvPr>
        </p:nvSpPr>
        <p:spPr>
          <a:xfrm>
            <a:off x="426790" y="687504"/>
            <a:ext cx="8249842" cy="386563"/>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646464"/>
              </a:buClr>
              <a:buSzPts val="2400"/>
              <a:buFont typeface="Arial"/>
              <a:buNone/>
              <a:defRPr sz="2400" b="1" i="0" u="none" strike="noStrike" cap="none">
                <a:solidFill>
                  <a:srgbClr val="646464"/>
                </a:solidFill>
                <a:latin typeface="Verdana"/>
                <a:ea typeface="Verdana"/>
                <a:cs typeface="Verdana"/>
                <a:sym typeface="Verdana"/>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ge courante texte">
  <p:cSld name="Page courante texte">
    <p:spTree>
      <p:nvGrpSpPr>
        <p:cNvPr id="1" name="Shape 20"/>
        <p:cNvGrpSpPr/>
        <p:nvPr/>
      </p:nvGrpSpPr>
      <p:grpSpPr>
        <a:xfrm>
          <a:off x="0" y="0"/>
          <a:ext cx="0" cy="0"/>
          <a:chOff x="0" y="0"/>
          <a:chExt cx="0" cy="0"/>
        </a:xfrm>
      </p:grpSpPr>
      <p:sp>
        <p:nvSpPr>
          <p:cNvPr id="21" name="Google Shape;21;p15"/>
          <p:cNvSpPr txBox="1">
            <a:spLocks noGrp="1"/>
          </p:cNvSpPr>
          <p:nvPr>
            <p:ph type="body" idx="1"/>
          </p:nvPr>
        </p:nvSpPr>
        <p:spPr>
          <a:xfrm>
            <a:off x="459956" y="1315122"/>
            <a:ext cx="8216676" cy="494893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rgbClr val="002C6E"/>
              </a:buClr>
              <a:buSzPts val="1400"/>
              <a:buFont typeface="Arial"/>
              <a:buNone/>
              <a:defRPr sz="1400" b="0" i="0" u="none" strike="noStrike" cap="none">
                <a:solidFill>
                  <a:srgbClr val="646464"/>
                </a:solidFill>
                <a:latin typeface="Verdana"/>
                <a:ea typeface="Verdana"/>
                <a:cs typeface="Verdana"/>
                <a:sym typeface="Verdana"/>
              </a:defRPr>
            </a:lvl1pPr>
            <a:lvl2pPr marL="914400" marR="0" lvl="1" indent="-317500" algn="l" rtl="0">
              <a:spcBef>
                <a:spcPts val="280"/>
              </a:spcBef>
              <a:spcAft>
                <a:spcPts val="0"/>
              </a:spcAft>
              <a:buClr>
                <a:srgbClr val="C85A19"/>
              </a:buClr>
              <a:buSzPts val="1400"/>
              <a:buFont typeface="Arial"/>
              <a:buChar char="•"/>
              <a:defRPr sz="1400" b="0" i="0" u="none" strike="noStrike" cap="none">
                <a:solidFill>
                  <a:srgbClr val="002C6E"/>
                </a:solidFill>
                <a:latin typeface="Arial"/>
                <a:ea typeface="Arial"/>
                <a:cs typeface="Arial"/>
                <a:sym typeface="Arial"/>
              </a:defRPr>
            </a:lvl2pPr>
            <a:lvl3pPr marL="1371600" marR="0" lvl="2" indent="-304800" algn="l" rtl="0">
              <a:spcBef>
                <a:spcPts val="240"/>
              </a:spcBef>
              <a:spcAft>
                <a:spcPts val="0"/>
              </a:spcAft>
              <a:buClr>
                <a:srgbClr val="C85A19"/>
              </a:buClr>
              <a:buSzPts val="1200"/>
              <a:buFont typeface="Arial"/>
              <a:buChar char="•"/>
              <a:defRPr sz="1200" b="0" i="0" u="none" strike="noStrike" cap="none">
                <a:solidFill>
                  <a:srgbClr val="002C6E"/>
                </a:solidFill>
                <a:latin typeface="Arial"/>
                <a:ea typeface="Arial"/>
                <a:cs typeface="Arial"/>
                <a:sym typeface="Arial"/>
              </a:defRPr>
            </a:lvl3pPr>
            <a:lvl4pPr marL="1828800" marR="0" lvl="3" indent="-304800" algn="l" rtl="0">
              <a:spcBef>
                <a:spcPts val="240"/>
              </a:spcBef>
              <a:spcAft>
                <a:spcPts val="0"/>
              </a:spcAft>
              <a:buClr>
                <a:srgbClr val="C85A19"/>
              </a:buClr>
              <a:buSzPts val="1200"/>
              <a:buFont typeface="Arial"/>
              <a:buChar char="•"/>
              <a:defRPr sz="1200" b="0" i="1" u="none" strike="noStrike" cap="none">
                <a:solidFill>
                  <a:srgbClr val="002C6E"/>
                </a:solidFill>
                <a:latin typeface="Arial"/>
                <a:ea typeface="Arial"/>
                <a:cs typeface="Arial"/>
                <a:sym typeface="Arial"/>
              </a:defRPr>
            </a:lvl4pPr>
            <a:lvl5pPr marL="2286000" marR="0" lvl="4" indent="-292100" algn="l" rtl="0">
              <a:spcBef>
                <a:spcPts val="200"/>
              </a:spcBef>
              <a:spcAft>
                <a:spcPts val="0"/>
              </a:spcAft>
              <a:buClr>
                <a:srgbClr val="C85A19"/>
              </a:buClr>
              <a:buSzPts val="1000"/>
              <a:buFont typeface="Arial"/>
              <a:buChar char="•"/>
              <a:defRPr sz="1000" b="0" i="0" u="none" strike="noStrike" cap="none">
                <a:solidFill>
                  <a:srgbClr val="002C6E"/>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15"/>
          <p:cNvSpPr txBox="1">
            <a:spLocks noGrp="1"/>
          </p:cNvSpPr>
          <p:nvPr>
            <p:ph type="ctrTitle"/>
          </p:nvPr>
        </p:nvSpPr>
        <p:spPr>
          <a:xfrm>
            <a:off x="426790" y="350475"/>
            <a:ext cx="8249842" cy="305895"/>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CF2828"/>
              </a:buClr>
              <a:buSzPts val="1800"/>
              <a:buFont typeface="Verdana"/>
              <a:buNone/>
              <a:defRPr sz="1800" b="1" i="0" u="none" strike="noStrike" cap="none">
                <a:solidFill>
                  <a:srgbClr val="CF2828"/>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5"/>
          <p:cNvSpPr txBox="1">
            <a:spLocks noGrp="1"/>
          </p:cNvSpPr>
          <p:nvPr>
            <p:ph type="subTitle" idx="2"/>
          </p:nvPr>
        </p:nvSpPr>
        <p:spPr>
          <a:xfrm>
            <a:off x="426790" y="687504"/>
            <a:ext cx="8249842" cy="386563"/>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646464"/>
              </a:buClr>
              <a:buSzPts val="2400"/>
              <a:buFont typeface="Arial"/>
              <a:buNone/>
              <a:defRPr sz="2400" b="1" i="0" u="none" strike="noStrike" cap="none">
                <a:solidFill>
                  <a:srgbClr val="646464"/>
                </a:solidFill>
                <a:latin typeface="Verdana"/>
                <a:ea typeface="Verdana"/>
                <a:cs typeface="Verdana"/>
                <a:sym typeface="Verdana"/>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ge courante photo">
  <p:cSld name="Page courante photo">
    <p:spTree>
      <p:nvGrpSpPr>
        <p:cNvPr id="1" name="Shape 24"/>
        <p:cNvGrpSpPr/>
        <p:nvPr/>
      </p:nvGrpSpPr>
      <p:grpSpPr>
        <a:xfrm>
          <a:off x="0" y="0"/>
          <a:ext cx="0" cy="0"/>
          <a:chOff x="0" y="0"/>
          <a:chExt cx="0" cy="0"/>
        </a:xfrm>
      </p:grpSpPr>
      <p:sp>
        <p:nvSpPr>
          <p:cNvPr id="25" name="Google Shape;25;p16"/>
          <p:cNvSpPr>
            <a:spLocks noGrp="1"/>
          </p:cNvSpPr>
          <p:nvPr>
            <p:ph type="pic" idx="2"/>
          </p:nvPr>
        </p:nvSpPr>
        <p:spPr>
          <a:xfrm>
            <a:off x="451052" y="1565275"/>
            <a:ext cx="8225580" cy="4527554"/>
          </a:xfrm>
          <a:prstGeom prst="rect">
            <a:avLst/>
          </a:prstGeom>
          <a:noFill/>
          <a:ln>
            <a:noFill/>
          </a:ln>
        </p:spPr>
      </p:sp>
      <p:sp>
        <p:nvSpPr>
          <p:cNvPr id="26" name="Google Shape;26;p16"/>
          <p:cNvSpPr txBox="1">
            <a:spLocks noGrp="1"/>
          </p:cNvSpPr>
          <p:nvPr>
            <p:ph type="ctrTitle"/>
          </p:nvPr>
        </p:nvSpPr>
        <p:spPr>
          <a:xfrm>
            <a:off x="426790" y="350475"/>
            <a:ext cx="8249842" cy="305895"/>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CF2828"/>
              </a:buClr>
              <a:buSzPts val="1800"/>
              <a:buFont typeface="Verdana"/>
              <a:buNone/>
              <a:defRPr sz="1800" b="1" i="0" u="none" strike="noStrike" cap="none">
                <a:solidFill>
                  <a:srgbClr val="CF2828"/>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6"/>
          <p:cNvSpPr txBox="1">
            <a:spLocks noGrp="1"/>
          </p:cNvSpPr>
          <p:nvPr>
            <p:ph type="subTitle" idx="1"/>
          </p:nvPr>
        </p:nvSpPr>
        <p:spPr>
          <a:xfrm>
            <a:off x="426790" y="687504"/>
            <a:ext cx="8249842" cy="386563"/>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646464"/>
              </a:buClr>
              <a:buSzPts val="2400"/>
              <a:buFont typeface="Arial"/>
              <a:buNone/>
              <a:defRPr sz="2400" b="1" i="0" u="none" strike="noStrike" cap="none">
                <a:solidFill>
                  <a:srgbClr val="646464"/>
                </a:solidFill>
                <a:latin typeface="Verdana"/>
                <a:ea typeface="Verdana"/>
                <a:cs typeface="Verdana"/>
                <a:sym typeface="Verdana"/>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in - message">
  <p:cSld name="Fin - message">
    <p:spTree>
      <p:nvGrpSpPr>
        <p:cNvPr id="1" name="Shape 28"/>
        <p:cNvGrpSpPr/>
        <p:nvPr/>
      </p:nvGrpSpPr>
      <p:grpSpPr>
        <a:xfrm>
          <a:off x="0" y="0"/>
          <a:ext cx="0" cy="0"/>
          <a:chOff x="0" y="0"/>
          <a:chExt cx="0" cy="0"/>
        </a:xfrm>
      </p:grpSpPr>
      <p:pic>
        <p:nvPicPr>
          <p:cNvPr id="29" name="Google Shape;29;p17" descr="POWERPOINT-06.jpg"/>
          <p:cNvPicPr preferRelativeResize="0"/>
          <p:nvPr/>
        </p:nvPicPr>
        <p:blipFill rotWithShape="1">
          <a:blip r:embed="rId2">
            <a:alphaModFix/>
          </a:blip>
          <a:srcRect/>
          <a:stretch/>
        </p:blipFill>
        <p:spPr>
          <a:xfrm>
            <a:off x="0" y="0"/>
            <a:ext cx="9144000" cy="68574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trée de chapitre">
  <p:cSld name="Entrée de chapitre">
    <p:spTree>
      <p:nvGrpSpPr>
        <p:cNvPr id="1" name="Shape 30"/>
        <p:cNvGrpSpPr/>
        <p:nvPr/>
      </p:nvGrpSpPr>
      <p:grpSpPr>
        <a:xfrm>
          <a:off x="0" y="0"/>
          <a:ext cx="0" cy="0"/>
          <a:chOff x="0" y="0"/>
          <a:chExt cx="0" cy="0"/>
        </a:xfrm>
      </p:grpSpPr>
      <p:pic>
        <p:nvPicPr>
          <p:cNvPr id="31" name="Google Shape;31;p18" descr="POWERPOINT-02.jpg"/>
          <p:cNvPicPr preferRelativeResize="0"/>
          <p:nvPr/>
        </p:nvPicPr>
        <p:blipFill rotWithShape="1">
          <a:blip r:embed="rId2">
            <a:alphaModFix/>
          </a:blip>
          <a:srcRect/>
          <a:stretch/>
        </p:blipFill>
        <p:spPr>
          <a:xfrm>
            <a:off x="0" y="0"/>
            <a:ext cx="9144000" cy="6857451"/>
          </a:xfrm>
          <a:prstGeom prst="rect">
            <a:avLst/>
          </a:prstGeom>
          <a:noFill/>
          <a:ln>
            <a:noFill/>
          </a:ln>
        </p:spPr>
      </p:pic>
      <p:sp>
        <p:nvSpPr>
          <p:cNvPr id="32" name="Google Shape;32;p18"/>
          <p:cNvSpPr txBox="1">
            <a:spLocks noGrp="1"/>
          </p:cNvSpPr>
          <p:nvPr>
            <p:ph type="ctrTitle"/>
          </p:nvPr>
        </p:nvSpPr>
        <p:spPr>
          <a:xfrm>
            <a:off x="2541764" y="3981030"/>
            <a:ext cx="5036018" cy="48514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285A"/>
              </a:buClr>
              <a:buSzPts val="3200"/>
              <a:buFont typeface="Verdana"/>
              <a:buNone/>
              <a:defRPr sz="3200" b="1" i="0" u="none" strike="noStrike" cap="none">
                <a:solidFill>
                  <a:srgbClr val="00285A"/>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18"/>
          <p:cNvSpPr txBox="1">
            <a:spLocks noGrp="1"/>
          </p:cNvSpPr>
          <p:nvPr>
            <p:ph type="subTitle" idx="1"/>
          </p:nvPr>
        </p:nvSpPr>
        <p:spPr>
          <a:xfrm>
            <a:off x="2529814" y="4480443"/>
            <a:ext cx="5047968" cy="359229"/>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CF2828"/>
              </a:buClr>
              <a:buSzPts val="2000"/>
              <a:buFont typeface="Arial"/>
              <a:buNone/>
              <a:defRPr sz="2000" b="1" i="0" u="none" strike="noStrike" cap="none">
                <a:solidFill>
                  <a:srgbClr val="CF2828"/>
                </a:solidFill>
                <a:latin typeface="Verdana"/>
                <a:ea typeface="Verdana"/>
                <a:cs typeface="Verdana"/>
                <a:sym typeface="Verdana"/>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age courante 2 visuels et légendes">
  <p:cSld name="Page courante 2 visuels et légendes">
    <p:spTree>
      <p:nvGrpSpPr>
        <p:cNvPr id="1" name="Shape 34"/>
        <p:cNvGrpSpPr/>
        <p:nvPr/>
      </p:nvGrpSpPr>
      <p:grpSpPr>
        <a:xfrm>
          <a:off x="0" y="0"/>
          <a:ext cx="0" cy="0"/>
          <a:chOff x="0" y="0"/>
          <a:chExt cx="0" cy="0"/>
        </a:xfrm>
      </p:grpSpPr>
      <p:sp>
        <p:nvSpPr>
          <p:cNvPr id="35" name="Google Shape;35;p19"/>
          <p:cNvSpPr>
            <a:spLocks noGrp="1"/>
          </p:cNvSpPr>
          <p:nvPr>
            <p:ph type="pic" idx="2"/>
          </p:nvPr>
        </p:nvSpPr>
        <p:spPr>
          <a:xfrm>
            <a:off x="451053" y="1369816"/>
            <a:ext cx="4315386" cy="2340000"/>
          </a:xfrm>
          <a:prstGeom prst="rect">
            <a:avLst/>
          </a:prstGeom>
          <a:noFill/>
          <a:ln>
            <a:noFill/>
          </a:ln>
        </p:spPr>
      </p:sp>
      <p:sp>
        <p:nvSpPr>
          <p:cNvPr id="36" name="Google Shape;36;p19"/>
          <p:cNvSpPr txBox="1">
            <a:spLocks noGrp="1"/>
          </p:cNvSpPr>
          <p:nvPr>
            <p:ph type="body" idx="1"/>
          </p:nvPr>
        </p:nvSpPr>
        <p:spPr>
          <a:xfrm>
            <a:off x="5051855" y="1369816"/>
            <a:ext cx="3610506" cy="487997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rgbClr val="C85A19"/>
              </a:buClr>
              <a:buSzPts val="1400"/>
              <a:buFont typeface="Arial"/>
              <a:buNone/>
              <a:defRPr sz="1400" b="0" i="0" u="none" strike="noStrike" cap="none">
                <a:solidFill>
                  <a:srgbClr val="646464"/>
                </a:solidFill>
                <a:latin typeface="Verdana"/>
                <a:ea typeface="Verdana"/>
                <a:cs typeface="Verdana"/>
                <a:sym typeface="Verdana"/>
              </a:defRPr>
            </a:lvl1pPr>
            <a:lvl2pPr marL="914400" marR="0" lvl="1" indent="-317500" algn="l" rtl="0">
              <a:spcBef>
                <a:spcPts val="280"/>
              </a:spcBef>
              <a:spcAft>
                <a:spcPts val="0"/>
              </a:spcAft>
              <a:buClr>
                <a:srgbClr val="C85A19"/>
              </a:buClr>
              <a:buSzPts val="1400"/>
              <a:buFont typeface="Arial"/>
              <a:buChar char="•"/>
              <a:defRPr sz="1400" b="0" i="0" u="none" strike="noStrike" cap="none">
                <a:solidFill>
                  <a:srgbClr val="002857"/>
                </a:solidFill>
                <a:latin typeface="Arial"/>
                <a:ea typeface="Arial"/>
                <a:cs typeface="Arial"/>
                <a:sym typeface="Arial"/>
              </a:defRPr>
            </a:lvl2pPr>
            <a:lvl3pPr marL="1371600" marR="0" lvl="2" indent="-304800" algn="l" rtl="0">
              <a:spcBef>
                <a:spcPts val="240"/>
              </a:spcBef>
              <a:spcAft>
                <a:spcPts val="0"/>
              </a:spcAft>
              <a:buClr>
                <a:srgbClr val="C85A19"/>
              </a:buClr>
              <a:buSzPts val="1200"/>
              <a:buFont typeface="Arial"/>
              <a:buChar char="•"/>
              <a:defRPr sz="1200" b="0" i="0" u="none" strike="noStrike" cap="none">
                <a:solidFill>
                  <a:srgbClr val="002857"/>
                </a:solidFill>
                <a:latin typeface="Arial"/>
                <a:ea typeface="Arial"/>
                <a:cs typeface="Arial"/>
                <a:sym typeface="Arial"/>
              </a:defRPr>
            </a:lvl3pPr>
            <a:lvl4pPr marL="1828800" marR="0" lvl="3" indent="-304800" algn="l" rtl="0">
              <a:spcBef>
                <a:spcPts val="240"/>
              </a:spcBef>
              <a:spcAft>
                <a:spcPts val="0"/>
              </a:spcAft>
              <a:buClr>
                <a:srgbClr val="C85A19"/>
              </a:buClr>
              <a:buSzPts val="1200"/>
              <a:buFont typeface="Arial"/>
              <a:buChar char="•"/>
              <a:defRPr sz="1200" b="0" i="1" u="none" strike="noStrike" cap="none">
                <a:solidFill>
                  <a:srgbClr val="002857"/>
                </a:solidFill>
                <a:latin typeface="Arial"/>
                <a:ea typeface="Arial"/>
                <a:cs typeface="Arial"/>
                <a:sym typeface="Arial"/>
              </a:defRPr>
            </a:lvl4pPr>
            <a:lvl5pPr marL="2286000" marR="0" lvl="4" indent="-292100" algn="l" rtl="0">
              <a:spcBef>
                <a:spcPts val="200"/>
              </a:spcBef>
              <a:spcAft>
                <a:spcPts val="0"/>
              </a:spcAft>
              <a:buClr>
                <a:srgbClr val="C85A19"/>
              </a:buClr>
              <a:buSzPts val="1000"/>
              <a:buFont typeface="Courier New"/>
              <a:buChar char="o"/>
              <a:defRPr sz="1000" b="0" i="0" u="none" strike="noStrike" cap="none">
                <a:solidFill>
                  <a:srgbClr val="002857"/>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19"/>
          <p:cNvSpPr>
            <a:spLocks noGrp="1"/>
          </p:cNvSpPr>
          <p:nvPr>
            <p:ph type="pic" idx="3"/>
          </p:nvPr>
        </p:nvSpPr>
        <p:spPr>
          <a:xfrm>
            <a:off x="449605" y="3916864"/>
            <a:ext cx="4316834" cy="2340000"/>
          </a:xfrm>
          <a:prstGeom prst="rect">
            <a:avLst/>
          </a:prstGeom>
          <a:noFill/>
          <a:ln>
            <a:noFill/>
          </a:ln>
        </p:spPr>
      </p:sp>
      <p:sp>
        <p:nvSpPr>
          <p:cNvPr id="38" name="Google Shape;38;p19"/>
          <p:cNvSpPr txBox="1">
            <a:spLocks noGrp="1"/>
          </p:cNvSpPr>
          <p:nvPr>
            <p:ph type="ctrTitle"/>
          </p:nvPr>
        </p:nvSpPr>
        <p:spPr>
          <a:xfrm>
            <a:off x="426790" y="350475"/>
            <a:ext cx="8249842" cy="305895"/>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CF2828"/>
              </a:buClr>
              <a:buSzPts val="1800"/>
              <a:buFont typeface="Verdana"/>
              <a:buNone/>
              <a:defRPr sz="1800" b="1" i="0" u="none" strike="noStrike" cap="none">
                <a:solidFill>
                  <a:srgbClr val="CF2828"/>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19"/>
          <p:cNvSpPr txBox="1">
            <a:spLocks noGrp="1"/>
          </p:cNvSpPr>
          <p:nvPr>
            <p:ph type="subTitle" idx="4"/>
          </p:nvPr>
        </p:nvSpPr>
        <p:spPr>
          <a:xfrm>
            <a:off x="426790" y="687504"/>
            <a:ext cx="8249842" cy="386563"/>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646464"/>
              </a:buClr>
              <a:buSzPts val="2400"/>
              <a:buFont typeface="Arial"/>
              <a:buNone/>
              <a:defRPr sz="2400" b="1" i="0" u="none" strike="noStrike" cap="none">
                <a:solidFill>
                  <a:srgbClr val="646464"/>
                </a:solidFill>
                <a:latin typeface="Verdana"/>
                <a:ea typeface="Verdana"/>
                <a:cs typeface="Verdana"/>
                <a:sym typeface="Verdana"/>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ge courante vierge">
  <p:cSld name="Page courante vierge">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2" descr="POWERPOINT-03.jpg"/>
          <p:cNvPicPr preferRelativeResize="0"/>
          <p:nvPr/>
        </p:nvPicPr>
        <p:blipFill rotWithShape="1">
          <a:blip r:embed="rId10">
            <a:alphaModFix/>
          </a:blip>
          <a:srcRect/>
          <a:stretch/>
        </p:blipFill>
        <p:spPr>
          <a:xfrm>
            <a:off x="0" y="0"/>
            <a:ext cx="9144000" cy="6857451"/>
          </a:xfrm>
          <a:prstGeom prst="rect">
            <a:avLst/>
          </a:prstGeom>
          <a:noFill/>
          <a:ln>
            <a:noFill/>
          </a:ln>
        </p:spPr>
      </p:pic>
      <p:sp>
        <p:nvSpPr>
          <p:cNvPr id="11" name="Google Shape;11;p12"/>
          <p:cNvSpPr txBox="1"/>
          <p:nvPr/>
        </p:nvSpPr>
        <p:spPr>
          <a:xfrm>
            <a:off x="398006" y="6418281"/>
            <a:ext cx="4223985" cy="281743"/>
          </a:xfrm>
          <a:prstGeom prst="rect">
            <a:avLst/>
          </a:prstGeom>
          <a:noFill/>
          <a:ln>
            <a:noFill/>
          </a:ln>
        </p:spPr>
        <p:txBody>
          <a:bodyPr spcFirstLastPara="1" wrap="square" lIns="91425" tIns="45700" rIns="91425" bIns="45700" anchor="ctr" anchorCtr="0">
            <a:normAutofit/>
          </a:bodyPr>
          <a:lstStyle/>
          <a:p>
            <a:pPr marL="12700" marR="0" lvl="0" indent="0" algn="ctr" rtl="0">
              <a:lnSpc>
                <a:spcPct val="101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p:txBody>
      </p:sp>
      <p:sp>
        <p:nvSpPr>
          <p:cNvPr id="12" name="Google Shape;12;p12"/>
          <p:cNvSpPr txBox="1"/>
          <p:nvPr/>
        </p:nvSpPr>
        <p:spPr>
          <a:xfrm>
            <a:off x="6154834" y="6418281"/>
            <a:ext cx="2748046" cy="281743"/>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Clr>
                <a:schemeClr val="lt1"/>
              </a:buClr>
              <a:buSzPts val="1000"/>
              <a:buFont typeface="Verdana"/>
              <a:buNone/>
            </a:pPr>
            <a:fld id="{00000000-1234-1234-1234-123412341234}" type="slidenum">
              <a:rPr lang="fr-FR" sz="1000" b="0" i="0" u="none" strike="noStrike" cap="none">
                <a:solidFill>
                  <a:schemeClr val="lt1"/>
                </a:solidFill>
                <a:latin typeface="Verdana"/>
                <a:ea typeface="Verdana"/>
                <a:cs typeface="Verdana"/>
                <a:sym typeface="Verdana"/>
              </a:rPr>
              <a:pPr marL="0" marR="0" lvl="0" indent="0" algn="r" rtl="0">
                <a:spcBef>
                  <a:spcPts val="0"/>
                </a:spcBef>
                <a:spcAft>
                  <a:spcPts val="0"/>
                </a:spcAft>
                <a:buClr>
                  <a:schemeClr val="lt1"/>
                </a:buClr>
                <a:buSzPts val="1000"/>
                <a:buFont typeface="Verdana"/>
                <a:buNone/>
              </a:pPr>
              <a:t>‹N°›</a:t>
            </a:fld>
            <a:endParaRPr sz="1000" b="0" i="0" u="none" strike="noStrike" cap="none">
              <a:solidFill>
                <a:schemeClr val="lt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mailto:event@volleyidf.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
          <p:cNvSpPr txBox="1">
            <a:spLocks noGrp="1"/>
          </p:cNvSpPr>
          <p:nvPr>
            <p:ph type="ctrTitle"/>
          </p:nvPr>
        </p:nvSpPr>
        <p:spPr>
          <a:xfrm>
            <a:off x="3026004" y="2530928"/>
            <a:ext cx="6297289" cy="132767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2500"/>
              <a:buFont typeface="Century Gothic"/>
              <a:buNone/>
            </a:pPr>
            <a:r>
              <a:rPr lang="fr-FR" sz="2500">
                <a:latin typeface="Century Gothic"/>
                <a:ea typeface="Century Gothic"/>
                <a:cs typeface="Century Gothic"/>
                <a:sym typeface="Century Gothic"/>
              </a:rPr>
              <a:t>Document d’aide à l’organisation d’une Phase Finale                                      du Championnat Régional « </a:t>
            </a:r>
            <a:r>
              <a:rPr lang="fr-FR" sz="2500">
                <a:solidFill>
                  <a:srgbClr val="FFFFFF"/>
                </a:solidFill>
                <a:latin typeface="Century Gothic"/>
                <a:ea typeface="Century Gothic"/>
                <a:cs typeface="Century Gothic"/>
                <a:sym typeface="Century Gothic"/>
              </a:rPr>
              <a:t>Jeunes »</a:t>
            </a:r>
            <a:r>
              <a:rPr lang="fr-FR" sz="2500">
                <a:latin typeface="Century Gothic"/>
                <a:ea typeface="Century Gothic"/>
                <a:cs typeface="Century Gothic"/>
                <a:sym typeface="Century Gothic"/>
              </a:rPr>
              <a:t> </a:t>
            </a:r>
            <a:r>
              <a:rPr lang="fr-FR" sz="2000">
                <a:latin typeface="Verdana"/>
                <a:ea typeface="Verdana"/>
                <a:cs typeface="Verdana"/>
                <a:sym typeface="Verdana"/>
              </a:rPr>
              <a:t/>
            </a:r>
            <a:br>
              <a:rPr lang="fr-FR" sz="2000">
                <a:latin typeface="Verdana"/>
                <a:ea typeface="Verdana"/>
                <a:cs typeface="Verdana"/>
                <a:sym typeface="Verdana"/>
              </a:rPr>
            </a:br>
            <a:endParaRPr sz="2000">
              <a:latin typeface="Verdana"/>
              <a:ea typeface="Verdana"/>
              <a:cs typeface="Verdana"/>
              <a:sym typeface="Verdana"/>
            </a:endParaRPr>
          </a:p>
        </p:txBody>
      </p:sp>
      <p:sp>
        <p:nvSpPr>
          <p:cNvPr id="46" name="Google Shape;46;p1"/>
          <p:cNvSpPr txBox="1">
            <a:spLocks noGrp="1"/>
          </p:cNvSpPr>
          <p:nvPr>
            <p:ph type="subTitle" idx="1"/>
          </p:nvPr>
        </p:nvSpPr>
        <p:spPr>
          <a:xfrm>
            <a:off x="1071716" y="4129549"/>
            <a:ext cx="7737987" cy="2728452"/>
          </a:xfrm>
          <a:prstGeom prst="rect">
            <a:avLst/>
          </a:prstGeom>
          <a:noFill/>
          <a:ln>
            <a:noFill/>
          </a:ln>
        </p:spPr>
        <p:txBody>
          <a:bodyPr spcFirstLastPara="1" wrap="square" lIns="91425" tIns="45700" rIns="91425" bIns="45700" anchor="t" anchorCtr="0">
            <a:normAutofit fontScale="40000" lnSpcReduction="20000"/>
          </a:bodyPr>
          <a:lstStyle/>
          <a:p>
            <a:pPr marL="1143000" lvl="0" indent="-92868" algn="l" rtl="0">
              <a:spcBef>
                <a:spcPts val="0"/>
              </a:spcBef>
              <a:spcAft>
                <a:spcPts val="0"/>
              </a:spcAft>
              <a:buClr>
                <a:srgbClr val="FFFFFF"/>
              </a:buClr>
              <a:buSzPct val="100000"/>
              <a:buFont typeface="Noto Sans Symbols"/>
              <a:buChar char="❑"/>
            </a:pPr>
            <a:r>
              <a:rPr lang="fr-FR" sz="4500" b="0">
                <a:latin typeface="Century Gothic"/>
                <a:ea typeface="Century Gothic"/>
                <a:cs typeface="Century Gothic"/>
                <a:sym typeface="Century Gothic"/>
              </a:rPr>
              <a:t> M13 F </a:t>
            </a:r>
            <a:r>
              <a:rPr lang="fr-FR" sz="4500">
                <a:solidFill>
                  <a:srgbClr val="FFC000"/>
                </a:solidFill>
                <a:latin typeface="Century Gothic"/>
                <a:ea typeface="Century Gothic"/>
                <a:cs typeface="Century Gothic"/>
                <a:sym typeface="Century Gothic"/>
              </a:rPr>
              <a:t>« OR » </a:t>
            </a:r>
            <a:r>
              <a:rPr lang="fr-FR" sz="4500" b="0">
                <a:latin typeface="Century Gothic"/>
                <a:ea typeface="Century Gothic"/>
                <a:cs typeface="Century Gothic"/>
                <a:sym typeface="Century Gothic"/>
              </a:rPr>
              <a:t>: samedi 18 et dimanche 19 avril 2026</a:t>
            </a:r>
            <a:endParaRPr sz="4500" b="0">
              <a:latin typeface="Century Gothic"/>
              <a:ea typeface="Century Gothic"/>
              <a:cs typeface="Century Gothic"/>
              <a:sym typeface="Century Gothic"/>
            </a:endParaRPr>
          </a:p>
          <a:p>
            <a:pPr marL="1143000" lvl="0" indent="-92868" algn="l" rtl="0">
              <a:spcBef>
                <a:spcPts val="0"/>
              </a:spcBef>
              <a:spcAft>
                <a:spcPts val="0"/>
              </a:spcAft>
              <a:buClr>
                <a:srgbClr val="FFFFFF"/>
              </a:buClr>
              <a:buSzPct val="100000"/>
              <a:buFont typeface="Noto Sans Symbols"/>
              <a:buChar char="❑"/>
            </a:pPr>
            <a:r>
              <a:rPr lang="fr-FR" sz="4500" b="0">
                <a:latin typeface="Century Gothic"/>
                <a:ea typeface="Century Gothic"/>
                <a:cs typeface="Century Gothic"/>
                <a:sym typeface="Century Gothic"/>
              </a:rPr>
              <a:t> M13 M </a:t>
            </a:r>
            <a:r>
              <a:rPr lang="fr-FR" sz="4500">
                <a:solidFill>
                  <a:srgbClr val="FFC000"/>
                </a:solidFill>
                <a:latin typeface="Century Gothic"/>
                <a:ea typeface="Century Gothic"/>
                <a:cs typeface="Century Gothic"/>
                <a:sym typeface="Century Gothic"/>
              </a:rPr>
              <a:t>« OR » </a:t>
            </a:r>
            <a:r>
              <a:rPr lang="fr-FR" sz="4500" b="0">
                <a:latin typeface="Century Gothic"/>
                <a:ea typeface="Century Gothic"/>
                <a:cs typeface="Century Gothic"/>
                <a:sym typeface="Century Gothic"/>
              </a:rPr>
              <a:t>: samedi 18 et dimanche 19 avril 2026</a:t>
            </a:r>
            <a:endParaRPr/>
          </a:p>
          <a:p>
            <a:pPr marL="1143000" lvl="0" indent="0" algn="l" rtl="0">
              <a:spcBef>
                <a:spcPts val="0"/>
              </a:spcBef>
              <a:spcAft>
                <a:spcPts val="0"/>
              </a:spcAft>
              <a:buClr>
                <a:srgbClr val="FFFFFF"/>
              </a:buClr>
              <a:buSzPct val="100000"/>
              <a:buFont typeface="Noto Sans Symbols"/>
              <a:buNone/>
            </a:pPr>
            <a:endParaRPr sz="4500" b="0">
              <a:latin typeface="Century Gothic"/>
              <a:ea typeface="Century Gothic"/>
              <a:cs typeface="Century Gothic"/>
              <a:sym typeface="Century Gothic"/>
            </a:endParaRPr>
          </a:p>
          <a:p>
            <a:pPr marL="1143000" lvl="0" indent="-92868" algn="l" rtl="0">
              <a:spcBef>
                <a:spcPts val="0"/>
              </a:spcBef>
              <a:spcAft>
                <a:spcPts val="0"/>
              </a:spcAft>
              <a:buClr>
                <a:srgbClr val="FFFFFF"/>
              </a:buClr>
              <a:buSzPct val="100000"/>
              <a:buFont typeface="Noto Sans Symbols"/>
              <a:buChar char="❑"/>
            </a:pPr>
            <a:r>
              <a:rPr lang="fr-FR" sz="4500" b="0">
                <a:latin typeface="Century Gothic"/>
                <a:ea typeface="Century Gothic"/>
                <a:cs typeface="Century Gothic"/>
                <a:sym typeface="Century Gothic"/>
              </a:rPr>
              <a:t> M13 F </a:t>
            </a:r>
            <a:r>
              <a:rPr lang="fr-FR" sz="4500">
                <a:solidFill>
                  <a:srgbClr val="D8D8D8"/>
                </a:solidFill>
                <a:latin typeface="Century Gothic"/>
                <a:ea typeface="Century Gothic"/>
                <a:cs typeface="Century Gothic"/>
                <a:sym typeface="Century Gothic"/>
              </a:rPr>
              <a:t>« ARGENT » </a:t>
            </a:r>
            <a:r>
              <a:rPr lang="fr-FR" sz="4500" b="0">
                <a:latin typeface="Century Gothic"/>
                <a:ea typeface="Century Gothic"/>
                <a:cs typeface="Century Gothic"/>
                <a:sym typeface="Century Gothic"/>
              </a:rPr>
              <a:t>: </a:t>
            </a:r>
            <a:r>
              <a:rPr lang="fr-FR" sz="4500" b="0">
                <a:solidFill>
                  <a:schemeClr val="lt1"/>
                </a:solidFill>
                <a:latin typeface="Century Gothic"/>
                <a:ea typeface="Century Gothic"/>
                <a:cs typeface="Century Gothic"/>
                <a:sym typeface="Century Gothic"/>
              </a:rPr>
              <a:t>dimanche 31 mai 2026</a:t>
            </a:r>
            <a:endParaRPr/>
          </a:p>
          <a:p>
            <a:pPr marL="1143000" lvl="0" indent="-92868" algn="l" rtl="0">
              <a:spcBef>
                <a:spcPts val="0"/>
              </a:spcBef>
              <a:spcAft>
                <a:spcPts val="0"/>
              </a:spcAft>
              <a:buClr>
                <a:srgbClr val="FFFFFF"/>
              </a:buClr>
              <a:buSzPct val="100000"/>
              <a:buFont typeface="Noto Sans Symbols"/>
              <a:buChar char="❑"/>
            </a:pPr>
            <a:r>
              <a:rPr lang="fr-FR" sz="4500" b="0">
                <a:latin typeface="Century Gothic"/>
                <a:ea typeface="Century Gothic"/>
                <a:cs typeface="Century Gothic"/>
                <a:sym typeface="Century Gothic"/>
              </a:rPr>
              <a:t> M13 M </a:t>
            </a:r>
            <a:r>
              <a:rPr lang="fr-FR" sz="4500">
                <a:solidFill>
                  <a:srgbClr val="D8D8D8"/>
                </a:solidFill>
                <a:latin typeface="Century Gothic"/>
                <a:ea typeface="Century Gothic"/>
                <a:cs typeface="Century Gothic"/>
                <a:sym typeface="Century Gothic"/>
              </a:rPr>
              <a:t>« ARGENT » </a:t>
            </a:r>
            <a:r>
              <a:rPr lang="fr-FR" sz="4500" b="0">
                <a:latin typeface="Century Gothic"/>
                <a:ea typeface="Century Gothic"/>
                <a:cs typeface="Century Gothic"/>
                <a:sym typeface="Century Gothic"/>
              </a:rPr>
              <a:t>: </a:t>
            </a:r>
            <a:r>
              <a:rPr lang="fr-FR" sz="4500" b="0">
                <a:solidFill>
                  <a:schemeClr val="lt1"/>
                </a:solidFill>
                <a:latin typeface="Century Gothic"/>
                <a:ea typeface="Century Gothic"/>
                <a:cs typeface="Century Gothic"/>
                <a:sym typeface="Century Gothic"/>
              </a:rPr>
              <a:t>dimanche 31 mai 2026</a:t>
            </a:r>
            <a:endParaRPr/>
          </a:p>
          <a:p>
            <a:pPr marL="1143000" lvl="0" indent="0" algn="l" rtl="0">
              <a:spcBef>
                <a:spcPts val="0"/>
              </a:spcBef>
              <a:spcAft>
                <a:spcPts val="0"/>
              </a:spcAft>
              <a:buClr>
                <a:srgbClr val="FFFFFF"/>
              </a:buClr>
              <a:buSzPct val="100000"/>
              <a:buFont typeface="Noto Sans Symbols"/>
              <a:buNone/>
            </a:pPr>
            <a:endParaRPr sz="4500" b="0">
              <a:latin typeface="Century Gothic"/>
              <a:ea typeface="Century Gothic"/>
              <a:cs typeface="Century Gothic"/>
              <a:sym typeface="Century Gothic"/>
            </a:endParaRPr>
          </a:p>
          <a:p>
            <a:pPr marL="1143000" lvl="0" indent="-92868" algn="l" rtl="0">
              <a:spcBef>
                <a:spcPts val="0"/>
              </a:spcBef>
              <a:spcAft>
                <a:spcPts val="0"/>
              </a:spcAft>
              <a:buClr>
                <a:srgbClr val="FFFFFF"/>
              </a:buClr>
              <a:buSzPct val="100000"/>
              <a:buFont typeface="Noto Sans Symbols"/>
              <a:buChar char="❑"/>
            </a:pPr>
            <a:r>
              <a:rPr lang="fr-FR" sz="4500" b="0">
                <a:latin typeface="Century Gothic"/>
                <a:ea typeface="Century Gothic"/>
                <a:cs typeface="Century Gothic"/>
                <a:sym typeface="Century Gothic"/>
              </a:rPr>
              <a:t> M15 F </a:t>
            </a:r>
            <a:r>
              <a:rPr lang="fr-FR" sz="4500">
                <a:solidFill>
                  <a:srgbClr val="FFC000"/>
                </a:solidFill>
                <a:latin typeface="Century Gothic"/>
                <a:ea typeface="Century Gothic"/>
                <a:cs typeface="Century Gothic"/>
                <a:sym typeface="Century Gothic"/>
              </a:rPr>
              <a:t>« OR » </a:t>
            </a:r>
            <a:r>
              <a:rPr lang="fr-FR" sz="4500" b="0">
                <a:latin typeface="Century Gothic"/>
                <a:ea typeface="Century Gothic"/>
                <a:cs typeface="Century Gothic"/>
                <a:sym typeface="Century Gothic"/>
              </a:rPr>
              <a:t>: samedi 23 et dimanche 24 mai 2026</a:t>
            </a:r>
            <a:endParaRPr/>
          </a:p>
          <a:p>
            <a:pPr marL="1143000" lvl="0" indent="-92868" algn="l" rtl="0">
              <a:spcBef>
                <a:spcPts val="0"/>
              </a:spcBef>
              <a:spcAft>
                <a:spcPts val="0"/>
              </a:spcAft>
              <a:buClr>
                <a:srgbClr val="FFFFFF"/>
              </a:buClr>
              <a:buSzPct val="100000"/>
              <a:buFont typeface="Noto Sans Symbols"/>
              <a:buChar char="❑"/>
            </a:pPr>
            <a:r>
              <a:rPr lang="fr-FR" sz="4500" b="0">
                <a:latin typeface="Century Gothic"/>
                <a:ea typeface="Century Gothic"/>
                <a:cs typeface="Century Gothic"/>
                <a:sym typeface="Century Gothic"/>
              </a:rPr>
              <a:t> M15 M </a:t>
            </a:r>
            <a:r>
              <a:rPr lang="fr-FR" sz="4500">
                <a:solidFill>
                  <a:srgbClr val="FFC000"/>
                </a:solidFill>
                <a:latin typeface="Century Gothic"/>
                <a:ea typeface="Century Gothic"/>
                <a:cs typeface="Century Gothic"/>
                <a:sym typeface="Century Gothic"/>
              </a:rPr>
              <a:t>« OR » </a:t>
            </a:r>
            <a:r>
              <a:rPr lang="fr-FR" sz="4500" b="0">
                <a:latin typeface="Century Gothic"/>
                <a:ea typeface="Century Gothic"/>
                <a:cs typeface="Century Gothic"/>
                <a:sym typeface="Century Gothic"/>
              </a:rPr>
              <a:t>: </a:t>
            </a:r>
            <a:r>
              <a:rPr lang="fr-FR" sz="4500" b="0">
                <a:solidFill>
                  <a:schemeClr val="lt1"/>
                </a:solidFill>
                <a:latin typeface="Century Gothic"/>
                <a:ea typeface="Century Gothic"/>
                <a:cs typeface="Century Gothic"/>
                <a:sym typeface="Century Gothic"/>
              </a:rPr>
              <a:t>samedi 23 et dimanche 24 mai 2026</a:t>
            </a:r>
            <a:endParaRPr/>
          </a:p>
          <a:p>
            <a:pPr marL="1143000" lvl="0" indent="0" algn="l" rtl="0">
              <a:spcBef>
                <a:spcPts val="0"/>
              </a:spcBef>
              <a:spcAft>
                <a:spcPts val="0"/>
              </a:spcAft>
              <a:buClr>
                <a:srgbClr val="FFFFFF"/>
              </a:buClr>
              <a:buSzPct val="100000"/>
              <a:buFont typeface="Noto Sans Symbols"/>
              <a:buNone/>
            </a:pPr>
            <a:endParaRPr sz="4500" b="0">
              <a:latin typeface="Century Gothic"/>
              <a:ea typeface="Century Gothic"/>
              <a:cs typeface="Century Gothic"/>
              <a:sym typeface="Century Gothic"/>
            </a:endParaRPr>
          </a:p>
          <a:p>
            <a:pPr marL="1143000" lvl="0" indent="-92868" algn="l" rtl="0">
              <a:spcBef>
                <a:spcPts val="0"/>
              </a:spcBef>
              <a:spcAft>
                <a:spcPts val="0"/>
              </a:spcAft>
              <a:buClr>
                <a:srgbClr val="FFFFFF"/>
              </a:buClr>
              <a:buSzPct val="100000"/>
              <a:buFont typeface="Noto Sans Symbols"/>
              <a:buChar char="❑"/>
            </a:pPr>
            <a:r>
              <a:rPr lang="fr-FR" sz="4500" b="0">
                <a:latin typeface="Century Gothic"/>
                <a:ea typeface="Century Gothic"/>
                <a:cs typeface="Century Gothic"/>
                <a:sym typeface="Century Gothic"/>
              </a:rPr>
              <a:t> M15 F </a:t>
            </a:r>
            <a:r>
              <a:rPr lang="fr-FR" sz="4500">
                <a:solidFill>
                  <a:srgbClr val="D8D8D8"/>
                </a:solidFill>
                <a:latin typeface="Century Gothic"/>
                <a:ea typeface="Century Gothic"/>
                <a:cs typeface="Century Gothic"/>
                <a:sym typeface="Century Gothic"/>
              </a:rPr>
              <a:t>« ARGENT » </a:t>
            </a:r>
            <a:r>
              <a:rPr lang="fr-FR" sz="4500" b="0">
                <a:latin typeface="Century Gothic"/>
                <a:ea typeface="Century Gothic"/>
                <a:cs typeface="Century Gothic"/>
                <a:sym typeface="Century Gothic"/>
              </a:rPr>
              <a:t>: dimanche 14 juin 2026</a:t>
            </a:r>
            <a:endParaRPr/>
          </a:p>
          <a:p>
            <a:pPr marL="1143000" lvl="0" indent="-92868" algn="l" rtl="0">
              <a:spcBef>
                <a:spcPts val="0"/>
              </a:spcBef>
              <a:spcAft>
                <a:spcPts val="0"/>
              </a:spcAft>
              <a:buClr>
                <a:srgbClr val="FFFFFF"/>
              </a:buClr>
              <a:buSzPct val="100000"/>
              <a:buFont typeface="Noto Sans Symbols"/>
              <a:buChar char="❑"/>
            </a:pPr>
            <a:r>
              <a:rPr lang="fr-FR" sz="4500" b="0">
                <a:latin typeface="Century Gothic"/>
                <a:ea typeface="Century Gothic"/>
                <a:cs typeface="Century Gothic"/>
                <a:sym typeface="Century Gothic"/>
              </a:rPr>
              <a:t> M15 M </a:t>
            </a:r>
            <a:r>
              <a:rPr lang="fr-FR" sz="4500">
                <a:solidFill>
                  <a:srgbClr val="D8D8D8"/>
                </a:solidFill>
                <a:latin typeface="Century Gothic"/>
                <a:ea typeface="Century Gothic"/>
                <a:cs typeface="Century Gothic"/>
                <a:sym typeface="Century Gothic"/>
              </a:rPr>
              <a:t>« ARGENT » </a:t>
            </a:r>
            <a:r>
              <a:rPr lang="fr-FR" sz="4500" b="0">
                <a:latin typeface="Century Gothic"/>
                <a:ea typeface="Century Gothic"/>
                <a:cs typeface="Century Gothic"/>
                <a:sym typeface="Century Gothic"/>
              </a:rPr>
              <a:t>: </a:t>
            </a:r>
            <a:r>
              <a:rPr lang="fr-FR" sz="4500" b="0">
                <a:solidFill>
                  <a:schemeClr val="lt1"/>
                </a:solidFill>
                <a:latin typeface="Century Gothic"/>
                <a:ea typeface="Century Gothic"/>
                <a:cs typeface="Century Gothic"/>
                <a:sym typeface="Century Gothic"/>
              </a:rPr>
              <a:t>dimanche 14 juin 2026</a:t>
            </a:r>
            <a:endParaRPr/>
          </a:p>
          <a:p>
            <a:pPr marL="1143000" lvl="0" indent="0" algn="l" rtl="0">
              <a:spcBef>
                <a:spcPts val="0"/>
              </a:spcBef>
              <a:spcAft>
                <a:spcPts val="0"/>
              </a:spcAft>
              <a:buClr>
                <a:srgbClr val="FFFFFF"/>
              </a:buClr>
              <a:buSzPct val="100000"/>
              <a:buFont typeface="Noto Sans Symbols"/>
              <a:buNone/>
            </a:pPr>
            <a:endParaRPr sz="6200" b="0">
              <a:latin typeface="Century Gothic"/>
              <a:ea typeface="Century Gothic"/>
              <a:cs typeface="Century Gothic"/>
              <a:sym typeface="Century Gothic"/>
            </a:endParaRPr>
          </a:p>
          <a:p>
            <a:pPr marL="1143000" lvl="0" indent="0" algn="l" rtl="0">
              <a:spcBef>
                <a:spcPts val="0"/>
              </a:spcBef>
              <a:spcAft>
                <a:spcPts val="0"/>
              </a:spcAft>
              <a:buClr>
                <a:srgbClr val="FFFFFF"/>
              </a:buClr>
              <a:buSzPct val="100000"/>
              <a:buNone/>
            </a:pPr>
            <a:endParaRPr sz="6200" b="0">
              <a:latin typeface="Century Gothic"/>
              <a:ea typeface="Century Gothic"/>
              <a:cs typeface="Century Gothic"/>
              <a:sym typeface="Century Gothic"/>
            </a:endParaRPr>
          </a:p>
          <a:p>
            <a:pPr marL="0" lvl="0" indent="0" algn="l" rtl="0">
              <a:spcBef>
                <a:spcPts val="128"/>
              </a:spcBef>
              <a:spcAft>
                <a:spcPts val="0"/>
              </a:spcAft>
              <a:buClr>
                <a:srgbClr val="FFFFFF"/>
              </a:buClr>
              <a:buSzPct val="100000"/>
              <a:buNone/>
            </a:pPr>
            <a:endParaRPr sz="1600"/>
          </a:p>
        </p:txBody>
      </p:sp>
      <p:sp>
        <p:nvSpPr>
          <p:cNvPr id="47" name="Google Shape;47;p1"/>
          <p:cNvSpPr/>
          <p:nvPr/>
        </p:nvSpPr>
        <p:spPr>
          <a:xfrm>
            <a:off x="150829" y="122548"/>
            <a:ext cx="2875175" cy="2479250"/>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8" name="Google Shape;48;p1"/>
          <p:cNvSpPr/>
          <p:nvPr/>
        </p:nvSpPr>
        <p:spPr>
          <a:xfrm>
            <a:off x="150829" y="122548"/>
            <a:ext cx="2686639" cy="23661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9" name="Google Shape;49;p1"/>
          <p:cNvPicPr preferRelativeResize="0"/>
          <p:nvPr/>
        </p:nvPicPr>
        <p:blipFill rotWithShape="1">
          <a:blip r:embed="rId3">
            <a:alphaModFix/>
          </a:blip>
          <a:srcRect/>
          <a:stretch/>
        </p:blipFill>
        <p:spPr>
          <a:xfrm>
            <a:off x="150829" y="662900"/>
            <a:ext cx="3798502" cy="1327676"/>
          </a:xfrm>
          <a:prstGeom prst="rect">
            <a:avLst/>
          </a:prstGeom>
          <a:noFill/>
          <a:ln>
            <a:noFill/>
          </a:ln>
        </p:spPr>
      </p:pic>
      <p:pic>
        <p:nvPicPr>
          <p:cNvPr id="50" name="Google Shape;50;p1"/>
          <p:cNvPicPr preferRelativeResize="0"/>
          <p:nvPr/>
        </p:nvPicPr>
        <p:blipFill>
          <a:blip r:embed="rId4">
            <a:alphaModFix/>
          </a:blip>
          <a:stretch>
            <a:fillRect/>
          </a:stretch>
        </p:blipFill>
        <p:spPr>
          <a:xfrm>
            <a:off x="5053006" y="249113"/>
            <a:ext cx="3341280" cy="22261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0"/>
          <p:cNvPicPr preferRelativeResize="0"/>
          <p:nvPr/>
        </p:nvPicPr>
        <p:blipFill rotWithShape="1">
          <a:blip r:embed="rId3">
            <a:alphaModFix/>
          </a:blip>
          <a:srcRect/>
          <a:stretch/>
        </p:blipFill>
        <p:spPr>
          <a:xfrm>
            <a:off x="6079660" y="-80466"/>
            <a:ext cx="3064340" cy="1071067"/>
          </a:xfrm>
          <a:prstGeom prst="rect">
            <a:avLst/>
          </a:prstGeom>
          <a:noFill/>
          <a:ln>
            <a:noFill/>
          </a:ln>
        </p:spPr>
      </p:pic>
      <p:sp>
        <p:nvSpPr>
          <p:cNvPr id="114" name="Google Shape;114;p10"/>
          <p:cNvSpPr txBox="1"/>
          <p:nvPr/>
        </p:nvSpPr>
        <p:spPr>
          <a:xfrm>
            <a:off x="370488" y="844393"/>
            <a:ext cx="8249700" cy="30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636363"/>
              </a:buClr>
              <a:buSzPts val="1800"/>
              <a:buFont typeface="Century Gothic"/>
              <a:buNone/>
            </a:pPr>
            <a:r>
              <a:rPr lang="fr-FR" sz="1800" b="1">
                <a:solidFill>
                  <a:srgbClr val="636363"/>
                </a:solidFill>
                <a:latin typeface="Century Gothic"/>
                <a:ea typeface="Century Gothic"/>
                <a:cs typeface="Century Gothic"/>
                <a:sym typeface="Century Gothic"/>
              </a:rPr>
              <a:t>Dates et contact : Finales Régionales 2026</a:t>
            </a:r>
            <a:endParaRPr sz="1800" b="1" i="0" u="none" strike="noStrike" cap="none">
              <a:solidFill>
                <a:srgbClr val="CF2828"/>
              </a:solidFill>
              <a:latin typeface="Century Gothic"/>
              <a:ea typeface="Century Gothic"/>
              <a:cs typeface="Century Gothic"/>
              <a:sym typeface="Century Gothic"/>
            </a:endParaRPr>
          </a:p>
        </p:txBody>
      </p:sp>
      <p:sp>
        <p:nvSpPr>
          <p:cNvPr id="115" name="Google Shape;115;p10"/>
          <p:cNvSpPr/>
          <p:nvPr/>
        </p:nvSpPr>
        <p:spPr>
          <a:xfrm>
            <a:off x="320550" y="3642800"/>
            <a:ext cx="8349600" cy="2013900"/>
          </a:xfrm>
          <a:prstGeom prst="rect">
            <a:avLst/>
          </a:prstGeom>
          <a:noFill/>
          <a:ln>
            <a:noFill/>
          </a:ln>
        </p:spPr>
        <p:txBody>
          <a:bodyPr spcFirstLastPara="1" wrap="square" lIns="91425" tIns="45700" rIns="91425" bIns="45700" anchor="t" anchorCtr="0">
            <a:spAutoFit/>
          </a:bodyPr>
          <a:lstStyle/>
          <a:p>
            <a:pPr marL="12700" marR="0" lvl="0" indent="0" algn="l" rtl="0">
              <a:spcBef>
                <a:spcPts val="0"/>
              </a:spcBef>
              <a:spcAft>
                <a:spcPts val="0"/>
              </a:spcAft>
              <a:buNone/>
            </a:pPr>
            <a:r>
              <a:rPr lang="fr-FR" sz="2000" b="1" i="0" u="none" strike="noStrike" cap="none">
                <a:solidFill>
                  <a:srgbClr val="636363"/>
                </a:solidFill>
                <a:latin typeface="Century Gothic"/>
                <a:ea typeface="Century Gothic"/>
                <a:cs typeface="Century Gothic"/>
                <a:sym typeface="Century Gothic"/>
              </a:rPr>
              <a:t>Contact</a:t>
            </a:r>
            <a:endParaRPr sz="1800" b="1" i="0" u="none" strike="noStrike" cap="none">
              <a:solidFill>
                <a:srgbClr val="636363"/>
              </a:solidFill>
              <a:latin typeface="Century Gothic"/>
              <a:ea typeface="Century Gothic"/>
              <a:cs typeface="Century Gothic"/>
              <a:sym typeface="Century Gothic"/>
            </a:endParaRPr>
          </a:p>
          <a:p>
            <a:pPr marL="12700" marR="0" lvl="0" indent="0" algn="l" rtl="0">
              <a:spcBef>
                <a:spcPts val="0"/>
              </a:spcBef>
              <a:spcAft>
                <a:spcPts val="0"/>
              </a:spcAft>
              <a:buNone/>
            </a:pPr>
            <a:endParaRPr sz="500" b="0" i="0" u="none" strike="noStrike" cap="none">
              <a:solidFill>
                <a:srgbClr val="000000"/>
              </a:solidFill>
              <a:latin typeface="Century Gothic"/>
              <a:ea typeface="Century Gothic"/>
              <a:cs typeface="Century Gothic"/>
              <a:sym typeface="Century Gothic"/>
            </a:endParaRPr>
          </a:p>
          <a:p>
            <a:pPr marL="298450" marR="0" lvl="0" indent="-285750" algn="l" rtl="0">
              <a:spcBef>
                <a:spcPts val="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Pour toutes demandes relatives à l’organisation </a:t>
            </a:r>
            <a:r>
              <a:rPr lang="fr-FR">
                <a:solidFill>
                  <a:srgbClr val="071F47"/>
                </a:solidFill>
                <a:latin typeface="Century Gothic"/>
                <a:ea typeface="Century Gothic"/>
                <a:cs typeface="Century Gothic"/>
                <a:sym typeface="Century Gothic"/>
              </a:rPr>
              <a:t>- veuillez vous adresser à :</a:t>
            </a:r>
            <a:endParaRPr sz="1400" b="0" i="0" u="none" strike="noStrike" cap="none">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fr-FR" b="1">
                <a:solidFill>
                  <a:srgbClr val="071F47"/>
                </a:solidFill>
                <a:latin typeface="Century Gothic"/>
                <a:ea typeface="Century Gothic"/>
                <a:cs typeface="Century Gothic"/>
                <a:sym typeface="Century Gothic"/>
              </a:rPr>
              <a:t>      Commission Régionale des Manifestations (CRM) :          </a:t>
            </a:r>
            <a:r>
              <a:rPr lang="fr-FR" b="1" u="sng">
                <a:solidFill>
                  <a:schemeClr val="hlink"/>
                </a:solidFill>
                <a:latin typeface="Century Gothic"/>
                <a:ea typeface="Century Gothic"/>
                <a:cs typeface="Century Gothic"/>
                <a:sym typeface="Century Gothic"/>
                <a:hlinkClick r:id="rId4"/>
              </a:rPr>
              <a:t>event@volleyidf.org</a:t>
            </a:r>
            <a:endParaRPr b="1">
              <a:solidFill>
                <a:srgbClr val="071F47"/>
              </a:solidFill>
              <a:latin typeface="Century Gothic"/>
              <a:ea typeface="Century Gothic"/>
              <a:cs typeface="Century Gothic"/>
              <a:sym typeface="Century Gothic"/>
            </a:endParaRPr>
          </a:p>
          <a:p>
            <a:pPr marL="0" marR="0" lvl="0" indent="0" algn="l" rtl="0">
              <a:spcBef>
                <a:spcPts val="0"/>
              </a:spcBef>
              <a:spcAft>
                <a:spcPts val="0"/>
              </a:spcAft>
              <a:buNone/>
            </a:pPr>
            <a:endParaRPr b="1">
              <a:solidFill>
                <a:srgbClr val="071F47"/>
              </a:solidFill>
              <a:latin typeface="Century Gothic"/>
              <a:ea typeface="Century Gothic"/>
              <a:cs typeface="Century Gothic"/>
              <a:sym typeface="Century Gothic"/>
            </a:endParaRPr>
          </a:p>
          <a:p>
            <a:pPr marL="0" marR="0" lvl="0" indent="0" algn="just" rtl="0">
              <a:spcBef>
                <a:spcPts val="0"/>
              </a:spcBef>
              <a:spcAft>
                <a:spcPts val="0"/>
              </a:spcAft>
              <a:buNone/>
            </a:pPr>
            <a:r>
              <a:rPr lang="fr-FR" b="1">
                <a:solidFill>
                  <a:srgbClr val="071F47"/>
                </a:solidFill>
                <a:latin typeface="Century Gothic"/>
                <a:ea typeface="Century Gothic"/>
                <a:cs typeface="Century Gothic"/>
                <a:sym typeface="Century Gothic"/>
              </a:rPr>
              <a:t>Après attribution des finales, </a:t>
            </a:r>
            <a:r>
              <a:rPr lang="fr-FR">
                <a:solidFill>
                  <a:srgbClr val="071F47"/>
                </a:solidFill>
                <a:latin typeface="Century Gothic"/>
                <a:ea typeface="Century Gothic"/>
                <a:cs typeface="Century Gothic"/>
                <a:sym typeface="Century Gothic"/>
              </a:rPr>
              <a:t>l’organisateur sera contacté par un duo de membre de la CRM en charge de la catégorie concerné. Ce duo sera votre point de contact privilégié pour toutes questions, remarques, informations nécessaires à l’organisation de la manifestation sportive. </a:t>
            </a:r>
            <a:endParaRPr>
              <a:solidFill>
                <a:srgbClr val="071F47"/>
              </a:solidFill>
              <a:latin typeface="Century Gothic"/>
              <a:ea typeface="Century Gothic"/>
              <a:cs typeface="Century Gothic"/>
              <a:sym typeface="Century Gothic"/>
            </a:endParaRPr>
          </a:p>
        </p:txBody>
      </p:sp>
      <p:pic>
        <p:nvPicPr>
          <p:cNvPr id="116" name="Google Shape;116;p10"/>
          <p:cNvPicPr preferRelativeResize="0"/>
          <p:nvPr/>
        </p:nvPicPr>
        <p:blipFill rotWithShape="1">
          <a:blip r:embed="rId5">
            <a:alphaModFix/>
          </a:blip>
          <a:srcRect/>
          <a:stretch/>
        </p:blipFill>
        <p:spPr>
          <a:xfrm>
            <a:off x="5074385" y="4268306"/>
            <a:ext cx="323116" cy="317019"/>
          </a:xfrm>
          <a:prstGeom prst="rect">
            <a:avLst/>
          </a:prstGeom>
          <a:noFill/>
          <a:ln>
            <a:noFill/>
          </a:ln>
        </p:spPr>
      </p:pic>
      <p:sp>
        <p:nvSpPr>
          <p:cNvPr id="117" name="Google Shape;117;p10"/>
          <p:cNvSpPr/>
          <p:nvPr/>
        </p:nvSpPr>
        <p:spPr>
          <a:xfrm>
            <a:off x="370500" y="1593750"/>
            <a:ext cx="8403000" cy="1615787"/>
          </a:xfrm>
          <a:prstGeom prst="rect">
            <a:avLst/>
          </a:prstGeom>
          <a:noFill/>
          <a:ln>
            <a:noFill/>
          </a:ln>
        </p:spPr>
        <p:txBody>
          <a:bodyPr spcFirstLastPara="1" wrap="square" lIns="91425" tIns="45700" rIns="91425" bIns="45700" anchor="t" anchorCtr="0">
            <a:spAutoFit/>
          </a:bodyPr>
          <a:lstStyle/>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Date limite d’envoi des dossiers de candidatures pour les </a:t>
            </a:r>
            <a:r>
              <a:rPr lang="fr-FR" sz="1400" b="1" i="0" u="none" strike="noStrike" cap="none" dirty="0">
                <a:solidFill>
                  <a:srgbClr val="071F47"/>
                </a:solidFill>
                <a:latin typeface="Century Gothic"/>
                <a:ea typeface="Century Gothic"/>
                <a:cs typeface="Century Gothic"/>
                <a:sym typeface="Century Gothic"/>
              </a:rPr>
              <a:t>finales du championnat régional </a:t>
            </a:r>
            <a:r>
              <a:rPr lang="fr-FR" sz="1400" b="1" i="0" u="none" strike="noStrike" cap="none" dirty="0">
                <a:solidFill>
                  <a:srgbClr val="FFC000"/>
                </a:solidFill>
                <a:latin typeface="Century Gothic"/>
                <a:ea typeface="Century Gothic"/>
                <a:cs typeface="Century Gothic"/>
                <a:sym typeface="Century Gothic"/>
              </a:rPr>
              <a:t>« OR » </a:t>
            </a:r>
            <a:r>
              <a:rPr lang="fr-FR" sz="1400" i="0" u="none" strike="noStrike" cap="none" dirty="0">
                <a:solidFill>
                  <a:schemeClr val="dk1"/>
                </a:solidFill>
                <a:latin typeface="Century Gothic"/>
                <a:ea typeface="Century Gothic"/>
                <a:cs typeface="Century Gothic"/>
                <a:sym typeface="Century Gothic"/>
              </a:rPr>
              <a:t>et </a:t>
            </a:r>
            <a:r>
              <a:rPr lang="fr-FR" b="1" dirty="0">
                <a:solidFill>
                  <a:srgbClr val="FFC000"/>
                </a:solidFill>
                <a:latin typeface="Century Gothic"/>
                <a:ea typeface="Century Gothic"/>
                <a:cs typeface="Century Gothic"/>
                <a:sym typeface="Century Gothic"/>
              </a:rPr>
              <a:t> </a:t>
            </a:r>
            <a:r>
              <a:rPr lang="fr-FR" b="1" dirty="0">
                <a:solidFill>
                  <a:srgbClr val="7F7F7F"/>
                </a:solidFill>
                <a:latin typeface="Century Gothic"/>
                <a:ea typeface="Century Gothic"/>
                <a:cs typeface="Century Gothic"/>
                <a:sym typeface="Century Gothic"/>
              </a:rPr>
              <a:t>« ARGENT » </a:t>
            </a:r>
            <a:r>
              <a:rPr lang="fr-FR" dirty="0">
                <a:solidFill>
                  <a:schemeClr val="dk1"/>
                </a:solidFill>
                <a:latin typeface="Century Gothic"/>
                <a:ea typeface="Century Gothic"/>
                <a:cs typeface="Century Gothic"/>
                <a:sym typeface="Century Gothic"/>
              </a:rPr>
              <a:t>des catégories :</a:t>
            </a:r>
            <a:endParaRPr dirty="0">
              <a:solidFill>
                <a:schemeClr val="dk1"/>
              </a:solidFill>
              <a:latin typeface="Century Gothic"/>
              <a:ea typeface="Century Gothic"/>
              <a:cs typeface="Century Gothic"/>
              <a:sym typeface="Century Gothic"/>
            </a:endParaRPr>
          </a:p>
          <a:p>
            <a:pPr marL="914400" marR="0" lvl="1" indent="-317500" algn="just" rtl="0">
              <a:spcBef>
                <a:spcPts val="0"/>
              </a:spcBef>
              <a:spcAft>
                <a:spcPts val="0"/>
              </a:spcAft>
              <a:buClr>
                <a:srgbClr val="071F47"/>
              </a:buClr>
              <a:buSzPts val="1400"/>
              <a:buFont typeface="Noto Sans Symbols"/>
              <a:buChar char="○"/>
            </a:pPr>
            <a:r>
              <a:rPr lang="fr-FR" sz="1400" i="0" u="none" strike="noStrike" cap="none" dirty="0">
                <a:solidFill>
                  <a:srgbClr val="071F47"/>
                </a:solidFill>
                <a:latin typeface="Century Gothic"/>
                <a:ea typeface="Century Gothic"/>
                <a:cs typeface="Century Gothic"/>
                <a:sym typeface="Century Gothic"/>
              </a:rPr>
              <a:t>M13</a:t>
            </a:r>
            <a:r>
              <a:rPr lang="fr-FR" dirty="0">
                <a:solidFill>
                  <a:srgbClr val="071F47"/>
                </a:solidFill>
                <a:latin typeface="Century Gothic"/>
                <a:ea typeface="Century Gothic"/>
                <a:cs typeface="Century Gothic"/>
                <a:sym typeface="Century Gothic"/>
              </a:rPr>
              <a:t> Féminines et M13 Masculins : </a:t>
            </a:r>
            <a:r>
              <a:rPr lang="fr-FR" b="1" dirty="0">
                <a:solidFill>
                  <a:srgbClr val="071F47"/>
                </a:solidFill>
                <a:latin typeface="Century Gothic"/>
                <a:ea typeface="Century Gothic"/>
                <a:cs typeface="Century Gothic"/>
                <a:sym typeface="Century Gothic"/>
              </a:rPr>
              <a:t>15 mars 2026</a:t>
            </a:r>
            <a:endParaRPr b="1" dirty="0">
              <a:solidFill>
                <a:srgbClr val="071F47"/>
              </a:solidFill>
              <a:latin typeface="Century Gothic"/>
              <a:ea typeface="Century Gothic"/>
              <a:cs typeface="Century Gothic"/>
              <a:sym typeface="Century Gothic"/>
            </a:endParaRPr>
          </a:p>
          <a:p>
            <a:pPr marL="914400" marR="0" lvl="1" indent="-317500" algn="just" rtl="0">
              <a:spcBef>
                <a:spcPts val="0"/>
              </a:spcBef>
              <a:spcAft>
                <a:spcPts val="0"/>
              </a:spcAft>
              <a:buClr>
                <a:srgbClr val="071F47"/>
              </a:buClr>
              <a:buSzPts val="1400"/>
              <a:buFont typeface="Century Gothic"/>
              <a:buChar char="○"/>
            </a:pPr>
            <a:r>
              <a:rPr lang="fr-FR" dirty="0">
                <a:solidFill>
                  <a:srgbClr val="071F47"/>
                </a:solidFill>
                <a:latin typeface="Century Gothic"/>
                <a:ea typeface="Century Gothic"/>
                <a:cs typeface="Century Gothic"/>
                <a:sym typeface="Century Gothic"/>
              </a:rPr>
              <a:t>M15 Féminines et M15 Masculins : </a:t>
            </a:r>
            <a:r>
              <a:rPr lang="fr-FR" b="1" dirty="0">
                <a:solidFill>
                  <a:srgbClr val="071F47"/>
                </a:solidFill>
                <a:latin typeface="Century Gothic"/>
                <a:ea typeface="Century Gothic"/>
                <a:cs typeface="Century Gothic"/>
                <a:sym typeface="Century Gothic"/>
              </a:rPr>
              <a:t>15 mars 2026</a:t>
            </a:r>
            <a:endParaRPr dirty="0">
              <a:solidFill>
                <a:srgbClr val="071F47"/>
              </a:solidFill>
              <a:latin typeface="Century Gothic"/>
              <a:ea typeface="Century Gothic"/>
              <a:cs typeface="Century Gothic"/>
              <a:sym typeface="Century Gothic"/>
            </a:endParaRPr>
          </a:p>
          <a:p>
            <a:pPr marL="12700" marR="0" lvl="0" indent="0" algn="just" rtl="0">
              <a:spcBef>
                <a:spcPts val="0"/>
              </a:spcBef>
              <a:spcAft>
                <a:spcPts val="0"/>
              </a:spcAft>
              <a:buNone/>
            </a:pPr>
            <a:endParaRPr sz="500" b="0" i="0" u="none" strike="noStrike" cap="none" dirty="0">
              <a:solidFill>
                <a:srgbClr val="000000"/>
              </a:solidFill>
              <a:latin typeface="Century Gothic"/>
              <a:ea typeface="Century Gothic"/>
              <a:cs typeface="Century Gothic"/>
              <a:sym typeface="Century Gothic"/>
            </a:endParaRPr>
          </a:p>
          <a:p>
            <a:pPr marL="12700" marR="0" lvl="0" indent="0" algn="just" rtl="0">
              <a:spcBef>
                <a:spcPts val="0"/>
              </a:spcBef>
              <a:spcAft>
                <a:spcPts val="0"/>
              </a:spcAft>
              <a:buNone/>
            </a:pPr>
            <a:r>
              <a:rPr lang="fr-FR" sz="1400" b="0" i="0" u="none" strike="noStrike" cap="none" dirty="0">
                <a:solidFill>
                  <a:srgbClr val="071F47"/>
                </a:solidFill>
                <a:latin typeface="Century Gothic"/>
                <a:ea typeface="Century Gothic"/>
                <a:cs typeface="Century Gothic"/>
                <a:sym typeface="Century Gothic"/>
              </a:rPr>
              <a:t>      </a:t>
            </a:r>
            <a:r>
              <a:rPr lang="fr-FR" dirty="0">
                <a:solidFill>
                  <a:srgbClr val="071F47"/>
                </a:solidFill>
                <a:latin typeface="Century Gothic"/>
                <a:ea typeface="Century Gothic"/>
                <a:cs typeface="Century Gothic"/>
                <a:sym typeface="Century Gothic"/>
              </a:rPr>
              <a:t>Annonce des lieux de compétitions par la CRM </a:t>
            </a:r>
            <a:r>
              <a:rPr lang="fr-FR" sz="1400" b="0" i="0" u="none" strike="noStrike" cap="none" dirty="0">
                <a:solidFill>
                  <a:srgbClr val="071F47"/>
                </a:solidFill>
                <a:latin typeface="Century Gothic"/>
                <a:ea typeface="Century Gothic"/>
                <a:cs typeface="Century Gothic"/>
                <a:sym typeface="Century Gothic"/>
              </a:rPr>
              <a:t>: </a:t>
            </a:r>
            <a:r>
              <a:rPr lang="fr-FR" b="1" dirty="0">
                <a:solidFill>
                  <a:srgbClr val="071F47"/>
                </a:solidFill>
                <a:latin typeface="Century Gothic"/>
                <a:ea typeface="Century Gothic"/>
                <a:cs typeface="Century Gothic"/>
                <a:sym typeface="Century Gothic"/>
              </a:rPr>
              <a:t>30 mars 2026</a:t>
            </a:r>
            <a:endParaRPr b="1" dirty="0">
              <a:solidFill>
                <a:srgbClr val="071F47"/>
              </a:solidFill>
              <a:latin typeface="Century Gothic"/>
              <a:ea typeface="Century Gothic"/>
              <a:cs typeface="Century Gothic"/>
              <a:sym typeface="Century Gothic"/>
            </a:endParaRPr>
          </a:p>
          <a:p>
            <a:pPr marL="12700" marR="0" lvl="0" indent="0" algn="just" rtl="0">
              <a:spcBef>
                <a:spcPts val="0"/>
              </a:spcBef>
              <a:spcAft>
                <a:spcPts val="0"/>
              </a:spcAft>
              <a:buNone/>
            </a:pPr>
            <a:endParaRPr b="1" dirty="0">
              <a:solidFill>
                <a:srgbClr val="071F47"/>
              </a:solidFill>
              <a:latin typeface="Century Gothic"/>
              <a:ea typeface="Century Gothic"/>
              <a:cs typeface="Century Gothic"/>
              <a:sym typeface="Century Gothic"/>
            </a:endParaRPr>
          </a:p>
          <a:p>
            <a:pPr marL="12700" marR="0" lvl="0" indent="0" algn="just" rtl="0">
              <a:spcBef>
                <a:spcPts val="0"/>
              </a:spcBef>
              <a:spcAft>
                <a:spcPts val="0"/>
              </a:spcAft>
              <a:buNone/>
            </a:pPr>
            <a:r>
              <a:rPr lang="fr-FR" sz="1000" b="1" dirty="0">
                <a:solidFill>
                  <a:srgbClr val="071F47"/>
                </a:solidFill>
                <a:latin typeface="Century Gothic"/>
                <a:ea typeface="Century Gothic"/>
                <a:cs typeface="Century Gothic"/>
                <a:sym typeface="Century Gothic"/>
              </a:rPr>
              <a:t>En cas de non réception de candidature, une deuxième période de candidature et d’attribution verra le jour. </a:t>
            </a:r>
            <a:endParaRPr sz="1000" b="1" dirty="0">
              <a:solidFill>
                <a:srgbClr val="071F47"/>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1"/>
          <p:cNvSpPr/>
          <p:nvPr/>
        </p:nvSpPr>
        <p:spPr>
          <a:xfrm>
            <a:off x="1589273" y="1684446"/>
            <a:ext cx="4355184" cy="4072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3" name="Google Shape;123;p11"/>
          <p:cNvPicPr preferRelativeResize="0"/>
          <p:nvPr/>
        </p:nvPicPr>
        <p:blipFill rotWithShape="1">
          <a:blip r:embed="rId3">
            <a:alphaModFix/>
          </a:blip>
          <a:srcRect/>
          <a:stretch/>
        </p:blipFill>
        <p:spPr>
          <a:xfrm>
            <a:off x="1468248" y="1875818"/>
            <a:ext cx="6207503" cy="2169685"/>
          </a:xfrm>
          <a:prstGeom prst="rect">
            <a:avLst/>
          </a:prstGeom>
          <a:noFill/>
          <a:ln>
            <a:noFill/>
          </a:ln>
        </p:spPr>
      </p:pic>
      <p:sp>
        <p:nvSpPr>
          <p:cNvPr id="124" name="Google Shape;124;p11"/>
          <p:cNvSpPr/>
          <p:nvPr/>
        </p:nvSpPr>
        <p:spPr>
          <a:xfrm>
            <a:off x="2761673" y="3814670"/>
            <a:ext cx="30664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i="0" u="none" strike="noStrike" cap="none">
                <a:solidFill>
                  <a:srgbClr val="0070C0"/>
                </a:solidFill>
                <a:latin typeface="Arial"/>
                <a:ea typeface="Arial"/>
                <a:cs typeface="Arial"/>
                <a:sym typeface="Arial"/>
              </a:rPr>
              <a:t>  </a:t>
            </a:r>
            <a:r>
              <a:rPr lang="fr-FR" sz="2400" b="1" i="0" u="none" strike="noStrike" cap="none">
                <a:solidFill>
                  <a:srgbClr val="0070C0"/>
                </a:solidFill>
                <a:latin typeface="Century Gothic"/>
                <a:ea typeface="Century Gothic"/>
                <a:cs typeface="Century Gothic"/>
                <a:sym typeface="Century Gothic"/>
              </a:rPr>
              <a:t>www.volleyidf.org</a:t>
            </a:r>
            <a:endParaRPr/>
          </a:p>
        </p:txBody>
      </p:sp>
      <p:sp>
        <p:nvSpPr>
          <p:cNvPr id="125" name="Google Shape;125;p11"/>
          <p:cNvSpPr/>
          <p:nvPr/>
        </p:nvSpPr>
        <p:spPr>
          <a:xfrm>
            <a:off x="2232211" y="4395043"/>
            <a:ext cx="6517341" cy="1723549"/>
          </a:xfrm>
          <a:prstGeom prst="rect">
            <a:avLst/>
          </a:prstGeom>
          <a:noFill/>
          <a:ln>
            <a:noFill/>
          </a:ln>
        </p:spPr>
        <p:txBody>
          <a:bodyPr spcFirstLastPara="1" wrap="square" lIns="91425" tIns="45700" rIns="91425" bIns="45700" anchor="t" anchorCtr="0">
            <a:spAutoFit/>
          </a:bodyPr>
          <a:lstStyle/>
          <a:p>
            <a:pPr marL="12700" marR="0" lvl="0" indent="0" algn="l" rtl="0">
              <a:spcBef>
                <a:spcPts val="0"/>
              </a:spcBef>
              <a:spcAft>
                <a:spcPts val="0"/>
              </a:spcAft>
              <a:buNone/>
            </a:pPr>
            <a:endParaRPr sz="500">
              <a:solidFill>
                <a:srgbClr val="000000"/>
              </a:solidFill>
              <a:latin typeface="Century Gothic"/>
              <a:ea typeface="Century Gothic"/>
              <a:cs typeface="Century Gothic"/>
              <a:sym typeface="Century Gothic"/>
            </a:endParaRPr>
          </a:p>
          <a:p>
            <a:pPr marL="12700" marR="0" lvl="0" indent="0" algn="l" rtl="0">
              <a:spcBef>
                <a:spcPts val="0"/>
              </a:spcBef>
              <a:spcAft>
                <a:spcPts val="0"/>
              </a:spcAft>
              <a:buNone/>
            </a:pPr>
            <a:endParaRPr sz="500">
              <a:solidFill>
                <a:srgbClr val="000000"/>
              </a:solidFill>
              <a:latin typeface="Century Gothic"/>
              <a:ea typeface="Century Gothic"/>
              <a:cs typeface="Century Gothic"/>
              <a:sym typeface="Century Gothic"/>
            </a:endParaRPr>
          </a:p>
          <a:p>
            <a:pPr marL="12700" marR="0" lvl="0" indent="0" algn="l" rtl="0">
              <a:spcBef>
                <a:spcPts val="0"/>
              </a:spcBef>
              <a:spcAft>
                <a:spcPts val="0"/>
              </a:spcAft>
              <a:buNone/>
            </a:pPr>
            <a:r>
              <a:rPr lang="fr-FR" sz="500">
                <a:solidFill>
                  <a:srgbClr val="000000"/>
                </a:solidFill>
                <a:latin typeface="Century Gothic"/>
                <a:ea typeface="Century Gothic"/>
                <a:cs typeface="Century Gothic"/>
                <a:sym typeface="Century Gothic"/>
              </a:rPr>
              <a:t>                                         </a:t>
            </a:r>
            <a:r>
              <a:rPr lang="fr-FR" sz="2400" b="1">
                <a:solidFill>
                  <a:srgbClr val="0070C0"/>
                </a:solidFill>
                <a:latin typeface="Century Gothic"/>
                <a:ea typeface="Century Gothic"/>
                <a:cs typeface="Century Gothic"/>
                <a:sym typeface="Century Gothic"/>
              </a:rPr>
              <a:t>@ligueidfvolley</a:t>
            </a:r>
            <a:endParaRPr/>
          </a:p>
          <a:p>
            <a:pPr marL="12700" marR="0" lvl="0" indent="0" algn="l" rtl="0">
              <a:spcBef>
                <a:spcPts val="0"/>
              </a:spcBef>
              <a:spcAft>
                <a:spcPts val="0"/>
              </a:spcAft>
              <a:buNone/>
            </a:pPr>
            <a:endParaRPr sz="2400" b="1">
              <a:solidFill>
                <a:srgbClr val="0070C0"/>
              </a:solidFill>
              <a:latin typeface="Century Gothic"/>
              <a:ea typeface="Century Gothic"/>
              <a:cs typeface="Century Gothic"/>
              <a:sym typeface="Century Gothic"/>
            </a:endParaRPr>
          </a:p>
          <a:p>
            <a:pPr marL="12700" marR="0" lvl="0" indent="0" algn="l" rtl="0">
              <a:spcBef>
                <a:spcPts val="0"/>
              </a:spcBef>
              <a:spcAft>
                <a:spcPts val="0"/>
              </a:spcAft>
              <a:buNone/>
            </a:pPr>
            <a:r>
              <a:rPr lang="fr-FR" sz="2400" b="1">
                <a:solidFill>
                  <a:srgbClr val="0070C0"/>
                </a:solidFill>
                <a:latin typeface="Century Gothic"/>
                <a:ea typeface="Century Gothic"/>
                <a:cs typeface="Century Gothic"/>
                <a:sym typeface="Century Gothic"/>
              </a:rPr>
              <a:t>        Ligue Île de France de Volley</a:t>
            </a:r>
            <a:endParaRPr/>
          </a:p>
          <a:p>
            <a:pPr marL="12700" marR="0" lvl="0" indent="0" algn="l" rtl="0">
              <a:spcBef>
                <a:spcPts val="0"/>
              </a:spcBef>
              <a:spcAft>
                <a:spcPts val="0"/>
              </a:spcAft>
              <a:buNone/>
            </a:pPr>
            <a:endParaRPr sz="2400" b="1">
              <a:solidFill>
                <a:srgbClr val="0070C0"/>
              </a:solidFill>
              <a:latin typeface="Century Gothic"/>
              <a:ea typeface="Century Gothic"/>
              <a:cs typeface="Century Gothic"/>
              <a:sym typeface="Century Gothic"/>
            </a:endParaRPr>
          </a:p>
        </p:txBody>
      </p:sp>
      <p:pic>
        <p:nvPicPr>
          <p:cNvPr id="126" name="Google Shape;126;p11"/>
          <p:cNvPicPr preferRelativeResize="0"/>
          <p:nvPr/>
        </p:nvPicPr>
        <p:blipFill rotWithShape="1">
          <a:blip r:embed="rId4">
            <a:alphaModFix/>
          </a:blip>
          <a:srcRect/>
          <a:stretch/>
        </p:blipFill>
        <p:spPr>
          <a:xfrm>
            <a:off x="2292415" y="3679110"/>
            <a:ext cx="728688" cy="745249"/>
          </a:xfrm>
          <a:prstGeom prst="rect">
            <a:avLst/>
          </a:prstGeom>
          <a:noFill/>
          <a:ln>
            <a:noFill/>
          </a:ln>
        </p:spPr>
      </p:pic>
      <p:pic>
        <p:nvPicPr>
          <p:cNvPr id="127" name="Google Shape;127;p11"/>
          <p:cNvPicPr preferRelativeResize="0"/>
          <p:nvPr/>
        </p:nvPicPr>
        <p:blipFill rotWithShape="1">
          <a:blip r:embed="rId5">
            <a:alphaModFix/>
          </a:blip>
          <a:srcRect/>
          <a:stretch/>
        </p:blipFill>
        <p:spPr>
          <a:xfrm>
            <a:off x="2324214" y="4552420"/>
            <a:ext cx="606391" cy="369965"/>
          </a:xfrm>
          <a:prstGeom prst="rect">
            <a:avLst/>
          </a:prstGeom>
          <a:noFill/>
          <a:ln>
            <a:noFill/>
          </a:ln>
        </p:spPr>
      </p:pic>
      <p:pic>
        <p:nvPicPr>
          <p:cNvPr id="128" name="Google Shape;128;p11"/>
          <p:cNvPicPr preferRelativeResize="0"/>
          <p:nvPr/>
        </p:nvPicPr>
        <p:blipFill rotWithShape="1">
          <a:blip r:embed="rId6">
            <a:alphaModFix/>
          </a:blip>
          <a:srcRect/>
          <a:stretch/>
        </p:blipFill>
        <p:spPr>
          <a:xfrm>
            <a:off x="2370042" y="5271925"/>
            <a:ext cx="514999" cy="461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2"/>
          <p:cNvSpPr txBox="1">
            <a:spLocks noGrp="1"/>
          </p:cNvSpPr>
          <p:nvPr>
            <p:ph type="ctrTitle"/>
          </p:nvPr>
        </p:nvSpPr>
        <p:spPr>
          <a:xfrm>
            <a:off x="2052919" y="972579"/>
            <a:ext cx="6731289" cy="2981506"/>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fontScale="90000"/>
          </a:bodyPr>
          <a:lstStyle/>
          <a:p>
            <a:pPr marL="0" lvl="0" indent="0" rtl="0">
              <a:spcBef>
                <a:spcPts val="0"/>
              </a:spcBef>
              <a:spcAft>
                <a:spcPts val="0"/>
              </a:spcAft>
              <a:buClr>
                <a:srgbClr val="CF2828"/>
              </a:buClr>
              <a:buSzPct val="100000"/>
              <a:buFont typeface="Century Gothic"/>
              <a:buNone/>
            </a:pPr>
            <a:r>
              <a:rPr lang="fr-FR" sz="1200" dirty="0">
                <a:latin typeface="Century Gothic"/>
                <a:ea typeface="Century Gothic"/>
                <a:cs typeface="Century Gothic"/>
                <a:sym typeface="Century Gothic"/>
              </a:rPr>
              <a:t>Mot du Président</a:t>
            </a:r>
            <a:r>
              <a:rPr lang="fr-FR" dirty="0"/>
              <a:t/>
            </a:r>
            <a:br>
              <a:rPr lang="fr-FR" dirty="0"/>
            </a:br>
            <a:r>
              <a:rPr lang="fr-FR" sz="1200" dirty="0">
                <a:latin typeface="Century Gothic"/>
                <a:ea typeface="Century Gothic"/>
                <a:cs typeface="Century Gothic"/>
                <a:sym typeface="Century Gothic"/>
              </a:rPr>
              <a:t/>
            </a:r>
            <a:br>
              <a:rPr lang="fr-FR" sz="1200" dirty="0">
                <a:latin typeface="Century Gothic"/>
                <a:ea typeface="Century Gothic"/>
                <a:cs typeface="Century Gothic"/>
                <a:sym typeface="Century Gothic"/>
              </a:rPr>
            </a:br>
            <a:r>
              <a:rPr lang="fr-FR" sz="1300" b="0" dirty="0">
                <a:solidFill>
                  <a:schemeClr val="dk2"/>
                </a:solidFill>
                <a:latin typeface="Century Gothic"/>
                <a:ea typeface="Century Gothic"/>
                <a:cs typeface="Century Gothic"/>
                <a:sym typeface="Century Gothic"/>
              </a:rPr>
              <a:t>Votre club peut trouver dans l’organisation d’une phase finale de championnat un outil de valorisation auprès de ses parties prenantes.</a:t>
            </a:r>
            <a:br>
              <a:rPr lang="fr-FR" sz="1300" b="0" dirty="0">
                <a:solidFill>
                  <a:schemeClr val="dk2"/>
                </a:solidFill>
                <a:latin typeface="Century Gothic"/>
                <a:ea typeface="Century Gothic"/>
                <a:cs typeface="Century Gothic"/>
                <a:sym typeface="Century Gothic"/>
              </a:rPr>
            </a:br>
            <a:r>
              <a:rPr lang="fr-FR" sz="1300" b="0" dirty="0">
                <a:solidFill>
                  <a:schemeClr val="dk2"/>
                </a:solidFill>
                <a:latin typeface="Century Gothic"/>
                <a:ea typeface="Century Gothic"/>
                <a:cs typeface="Century Gothic"/>
                <a:sym typeface="Century Gothic"/>
              </a:rPr>
              <a:t>Si une telle organisation peut fédérer les jeunes joueurs, elle permet d’en faire un événement destiné à  rassembler: les dirigeants, les bénévoles, les entraîneurs, les parents, les joueurs de toutes catégories, les collectivités locales, les écoles, les collèges, les lycées, les partenaires privés…</a:t>
            </a:r>
            <a:br>
              <a:rPr lang="fr-FR" sz="1300" b="0" dirty="0">
                <a:solidFill>
                  <a:schemeClr val="dk2"/>
                </a:solidFill>
                <a:latin typeface="Century Gothic"/>
                <a:ea typeface="Century Gothic"/>
                <a:cs typeface="Century Gothic"/>
                <a:sym typeface="Century Gothic"/>
              </a:rPr>
            </a:br>
            <a:r>
              <a:rPr lang="fr-FR" sz="1300" b="0" dirty="0">
                <a:solidFill>
                  <a:schemeClr val="dk2"/>
                </a:solidFill>
                <a:latin typeface="Century Gothic"/>
                <a:ea typeface="Century Gothic"/>
                <a:cs typeface="Century Gothic"/>
                <a:sym typeface="Century Gothic"/>
              </a:rPr>
              <a:t>Si votre candidature est retenue vous disposerez d’un bel outil de communication pour susciter l’adhésion et la fidélisation autour du projet de votre club, ne vous privez pas </a:t>
            </a:r>
            <a:r>
              <a:rPr lang="fr-FR" sz="1300" b="0" dirty="0" smtClean="0">
                <a:solidFill>
                  <a:schemeClr val="dk2"/>
                </a:solidFill>
                <a:latin typeface="Century Gothic"/>
                <a:ea typeface="Century Gothic"/>
                <a:cs typeface="Century Gothic"/>
                <a:sym typeface="Century Gothic"/>
              </a:rPr>
              <a:t>d’en tirer </a:t>
            </a:r>
            <a:r>
              <a:rPr lang="fr-FR" sz="1300" b="0" dirty="0">
                <a:solidFill>
                  <a:schemeClr val="dk2"/>
                </a:solidFill>
                <a:latin typeface="Century Gothic"/>
                <a:ea typeface="Century Gothic"/>
                <a:cs typeface="Century Gothic"/>
                <a:sym typeface="Century Gothic"/>
              </a:rPr>
              <a:t>profit.</a:t>
            </a:r>
            <a:br>
              <a:rPr lang="fr-FR" sz="1300" b="0" dirty="0">
                <a:solidFill>
                  <a:schemeClr val="dk2"/>
                </a:solidFill>
                <a:latin typeface="Century Gothic"/>
                <a:ea typeface="Century Gothic"/>
                <a:cs typeface="Century Gothic"/>
                <a:sym typeface="Century Gothic"/>
              </a:rPr>
            </a:br>
            <a:r>
              <a:rPr lang="fr-FR" sz="1300" b="0" dirty="0">
                <a:solidFill>
                  <a:schemeClr val="dk2"/>
                </a:solidFill>
                <a:latin typeface="Century Gothic"/>
                <a:ea typeface="Century Gothic"/>
                <a:cs typeface="Century Gothic"/>
                <a:sym typeface="Century Gothic"/>
              </a:rPr>
              <a:t/>
            </a:r>
            <a:br>
              <a:rPr lang="fr-FR" sz="1300" b="0" dirty="0">
                <a:solidFill>
                  <a:schemeClr val="dk2"/>
                </a:solidFill>
                <a:latin typeface="Century Gothic"/>
                <a:ea typeface="Century Gothic"/>
                <a:cs typeface="Century Gothic"/>
                <a:sym typeface="Century Gothic"/>
              </a:rPr>
            </a:br>
            <a:r>
              <a:rPr lang="fr-FR" sz="1300" b="0" dirty="0">
                <a:solidFill>
                  <a:schemeClr val="dk2"/>
                </a:solidFill>
                <a:latin typeface="Century Gothic"/>
                <a:ea typeface="Century Gothic"/>
                <a:cs typeface="Century Gothic"/>
                <a:sym typeface="Century Gothic"/>
              </a:rPr>
              <a:t>Excellente fin de saison sportive,</a:t>
            </a:r>
            <a:br>
              <a:rPr lang="fr-FR" sz="1300" b="0" dirty="0">
                <a:solidFill>
                  <a:schemeClr val="dk2"/>
                </a:solidFill>
                <a:latin typeface="Century Gothic"/>
                <a:ea typeface="Century Gothic"/>
                <a:cs typeface="Century Gothic"/>
                <a:sym typeface="Century Gothic"/>
              </a:rPr>
            </a:br>
            <a:r>
              <a:rPr lang="fr-FR" sz="1200" dirty="0">
                <a:latin typeface="Century Gothic"/>
                <a:ea typeface="Century Gothic"/>
                <a:cs typeface="Century Gothic"/>
                <a:sym typeface="Century Gothic"/>
              </a:rPr>
              <a:t/>
            </a:r>
            <a:br>
              <a:rPr lang="fr-FR" sz="1200" dirty="0">
                <a:latin typeface="Century Gothic"/>
                <a:ea typeface="Century Gothic"/>
                <a:cs typeface="Century Gothic"/>
                <a:sym typeface="Century Gothic"/>
              </a:rPr>
            </a:br>
            <a:r>
              <a:rPr lang="fr-FR" sz="1200" dirty="0">
                <a:solidFill>
                  <a:schemeClr val="dk2"/>
                </a:solidFill>
                <a:latin typeface="Century Gothic"/>
                <a:ea typeface="Century Gothic"/>
                <a:cs typeface="Century Gothic"/>
                <a:sym typeface="Century Gothic"/>
              </a:rPr>
              <a:t>Sébastien</a:t>
            </a:r>
            <a:r>
              <a:rPr lang="fr-FR" sz="1200" dirty="0">
                <a:solidFill>
                  <a:srgbClr val="1F497D"/>
                </a:solidFill>
                <a:latin typeface="Century Gothic"/>
                <a:ea typeface="Century Gothic"/>
                <a:cs typeface="Century Gothic"/>
                <a:sym typeface="Century Gothic"/>
              </a:rPr>
              <a:t> </a:t>
            </a:r>
            <a:r>
              <a:rPr lang="fr-FR" sz="1200" dirty="0" err="1">
                <a:solidFill>
                  <a:srgbClr val="1F497D"/>
                </a:solidFill>
                <a:latin typeface="Century Gothic"/>
                <a:ea typeface="Century Gothic"/>
                <a:cs typeface="Century Gothic"/>
                <a:sym typeface="Century Gothic"/>
              </a:rPr>
              <a:t>Gonçalves-Martins</a:t>
            </a:r>
            <a:r>
              <a:rPr lang="fr-FR" sz="1200" dirty="0">
                <a:solidFill>
                  <a:srgbClr val="1F497D"/>
                </a:solidFill>
                <a:latin typeface="Century Gothic"/>
                <a:ea typeface="Century Gothic"/>
                <a:cs typeface="Century Gothic"/>
                <a:sym typeface="Century Gothic"/>
              </a:rPr>
              <a:t>, Président de la Ligue île de France de Volley</a:t>
            </a:r>
            <a:br>
              <a:rPr lang="fr-FR" sz="1200" dirty="0">
                <a:solidFill>
                  <a:srgbClr val="1F497D"/>
                </a:solidFill>
                <a:latin typeface="Century Gothic"/>
                <a:ea typeface="Century Gothic"/>
                <a:cs typeface="Century Gothic"/>
                <a:sym typeface="Century Gothic"/>
              </a:rPr>
            </a:br>
            <a:r>
              <a:rPr lang="fr-FR" sz="1200" dirty="0">
                <a:solidFill>
                  <a:srgbClr val="1F497D"/>
                </a:solidFill>
                <a:latin typeface="Century Gothic"/>
                <a:ea typeface="Century Gothic"/>
                <a:cs typeface="Century Gothic"/>
                <a:sym typeface="Century Gothic"/>
              </a:rPr>
              <a:t/>
            </a:r>
            <a:br>
              <a:rPr lang="fr-FR" sz="1200" dirty="0">
                <a:solidFill>
                  <a:srgbClr val="1F497D"/>
                </a:solidFill>
                <a:latin typeface="Century Gothic"/>
                <a:ea typeface="Century Gothic"/>
                <a:cs typeface="Century Gothic"/>
                <a:sym typeface="Century Gothic"/>
              </a:rPr>
            </a:br>
            <a:endParaRPr sz="1200" dirty="0">
              <a:solidFill>
                <a:schemeClr val="dk2"/>
              </a:solidFill>
              <a:latin typeface="Century Gothic"/>
              <a:ea typeface="Century Gothic"/>
              <a:cs typeface="Century Gothic"/>
              <a:sym typeface="Century Gothic"/>
            </a:endParaRPr>
          </a:p>
        </p:txBody>
      </p:sp>
      <p:sp>
        <p:nvSpPr>
          <p:cNvPr id="56" name="Google Shape;56;p2"/>
          <p:cNvSpPr txBox="1">
            <a:spLocks noGrp="1"/>
          </p:cNvSpPr>
          <p:nvPr>
            <p:ph type="subTitle" idx="1"/>
          </p:nvPr>
        </p:nvSpPr>
        <p:spPr>
          <a:xfrm>
            <a:off x="328200" y="3842375"/>
            <a:ext cx="8487600" cy="2567700"/>
          </a:xfrm>
          <a:prstGeom prst="rect">
            <a:avLst/>
          </a:prstGeom>
          <a:solidFill>
            <a:srgbClr val="DAEEF3"/>
          </a:solidFill>
          <a:ln>
            <a:noFill/>
          </a:ln>
        </p:spPr>
        <p:txBody>
          <a:bodyPr spcFirstLastPara="1" wrap="square" lIns="91425" tIns="45700" rIns="91425" bIns="45700" anchor="t" anchorCtr="0">
            <a:noAutofit/>
          </a:bodyPr>
          <a:lstStyle/>
          <a:p>
            <a:pPr marL="434340" lvl="0" indent="-342900" algn="just" rtl="0">
              <a:lnSpc>
                <a:spcPct val="100000"/>
              </a:lnSpc>
              <a:spcBef>
                <a:spcPts val="0"/>
              </a:spcBef>
              <a:spcAft>
                <a:spcPts val="0"/>
              </a:spcAft>
              <a:buClr>
                <a:srgbClr val="001F5F"/>
              </a:buClr>
              <a:buSzPts val="2000"/>
              <a:buFont typeface="Noto Sans Symbols"/>
              <a:buChar char="❑"/>
            </a:pPr>
            <a:r>
              <a:rPr lang="fr-FR" sz="2000">
                <a:solidFill>
                  <a:srgbClr val="001F5F"/>
                </a:solidFill>
                <a:latin typeface="Century Gothic"/>
                <a:ea typeface="Century Gothic"/>
                <a:cs typeface="Century Gothic"/>
                <a:sym typeface="Century Gothic"/>
              </a:rPr>
              <a:t>Préambule</a:t>
            </a:r>
            <a:endParaRPr/>
          </a:p>
          <a:p>
            <a:pPr marL="91440" lvl="0" indent="0" algn="just" rtl="0">
              <a:lnSpc>
                <a:spcPct val="115000"/>
              </a:lnSpc>
              <a:spcBef>
                <a:spcPts val="0"/>
              </a:spcBef>
              <a:spcAft>
                <a:spcPts val="0"/>
              </a:spcAft>
              <a:buClr>
                <a:srgbClr val="646464"/>
              </a:buClr>
              <a:buSzPts val="500"/>
              <a:buNone/>
            </a:pPr>
            <a:endParaRPr sz="500">
              <a:solidFill>
                <a:srgbClr val="001F5F"/>
              </a:solidFill>
              <a:latin typeface="Calibri"/>
              <a:ea typeface="Calibri"/>
              <a:cs typeface="Calibri"/>
              <a:sym typeface="Calibri"/>
            </a:endParaRPr>
          </a:p>
          <a:p>
            <a:pPr marL="457200" lvl="0" indent="-304800" algn="just" rtl="0">
              <a:lnSpc>
                <a:spcPct val="115000"/>
              </a:lnSpc>
              <a:spcBef>
                <a:spcPts val="0"/>
              </a:spcBef>
              <a:spcAft>
                <a:spcPts val="0"/>
              </a:spcAft>
              <a:buClr>
                <a:srgbClr val="000000"/>
              </a:buClr>
              <a:buSzPts val="1200"/>
              <a:buFont typeface="Century Gothic"/>
              <a:buChar char="●"/>
            </a:pPr>
            <a:r>
              <a:rPr lang="fr-FR" sz="1200" b="0">
                <a:solidFill>
                  <a:srgbClr val="000000"/>
                </a:solidFill>
                <a:latin typeface="Century Gothic"/>
                <a:ea typeface="Century Gothic"/>
                <a:cs typeface="Century Gothic"/>
                <a:sym typeface="Century Gothic"/>
              </a:rPr>
              <a:t>Un GSA pourra postuler pour organiser une phase finale du championnat pour une ou plusieurs catégories.</a:t>
            </a:r>
            <a:endParaRPr sz="1200" b="0">
              <a:solidFill>
                <a:srgbClr val="000000"/>
              </a:solidFill>
              <a:latin typeface="Century Gothic"/>
              <a:ea typeface="Century Gothic"/>
              <a:cs typeface="Century Gothic"/>
              <a:sym typeface="Century Gothic"/>
            </a:endParaRPr>
          </a:p>
          <a:p>
            <a:pPr marL="457200" lvl="0" indent="-304800" algn="just" rtl="0">
              <a:lnSpc>
                <a:spcPct val="115000"/>
              </a:lnSpc>
              <a:spcBef>
                <a:spcPts val="0"/>
              </a:spcBef>
              <a:spcAft>
                <a:spcPts val="0"/>
              </a:spcAft>
              <a:buClr>
                <a:srgbClr val="000000"/>
              </a:buClr>
              <a:buSzPts val="1200"/>
              <a:buFont typeface="Century Gothic"/>
              <a:buChar char="●"/>
            </a:pPr>
            <a:r>
              <a:rPr lang="fr-FR" sz="1200" b="0">
                <a:solidFill>
                  <a:srgbClr val="000000"/>
                </a:solidFill>
                <a:latin typeface="Century Gothic"/>
                <a:ea typeface="Century Gothic"/>
                <a:cs typeface="Century Gothic"/>
                <a:sym typeface="Century Gothic"/>
              </a:rPr>
              <a:t>La Ligue île de France de Volley </a:t>
            </a:r>
            <a:r>
              <a:rPr lang="fr-FR" sz="1200">
                <a:solidFill>
                  <a:srgbClr val="000000"/>
                </a:solidFill>
                <a:latin typeface="Century Gothic"/>
                <a:ea typeface="Century Gothic"/>
                <a:cs typeface="Century Gothic"/>
                <a:sym typeface="Century Gothic"/>
              </a:rPr>
              <a:t>apporte une participation financière à chaque GSA organisateur  à hauteur de </a:t>
            </a:r>
            <a:r>
              <a:rPr lang="fr-FR" sz="1200">
                <a:solidFill>
                  <a:srgbClr val="CF2828"/>
                </a:solidFill>
                <a:latin typeface="Century Gothic"/>
                <a:ea typeface="Century Gothic"/>
                <a:cs typeface="Century Gothic"/>
                <a:sym typeface="Century Gothic"/>
              </a:rPr>
              <a:t>250 euros par journée de compétition</a:t>
            </a:r>
            <a:r>
              <a:rPr lang="fr-FR" sz="1200">
                <a:solidFill>
                  <a:srgbClr val="000000"/>
                </a:solidFill>
                <a:latin typeface="Century Gothic"/>
                <a:ea typeface="Century Gothic"/>
                <a:cs typeface="Century Gothic"/>
                <a:sym typeface="Century Gothic"/>
              </a:rPr>
              <a:t>.</a:t>
            </a:r>
            <a:r>
              <a:rPr lang="fr-FR" sz="1400">
                <a:solidFill>
                  <a:srgbClr val="071F47"/>
                </a:solidFill>
                <a:latin typeface="Century Gothic"/>
                <a:ea typeface="Century Gothic"/>
                <a:cs typeface="Century Gothic"/>
                <a:sym typeface="Century Gothic"/>
              </a:rPr>
              <a:t> </a:t>
            </a:r>
            <a:endParaRPr sz="1200">
              <a:solidFill>
                <a:srgbClr val="000000"/>
              </a:solidFill>
              <a:latin typeface="Century Gothic"/>
              <a:ea typeface="Century Gothic"/>
              <a:cs typeface="Century Gothic"/>
              <a:sym typeface="Century Gothic"/>
            </a:endParaRPr>
          </a:p>
          <a:p>
            <a:pPr marL="457200" lvl="0" indent="-304800" algn="just" rtl="0">
              <a:lnSpc>
                <a:spcPct val="115000"/>
              </a:lnSpc>
              <a:spcBef>
                <a:spcPts val="0"/>
              </a:spcBef>
              <a:spcAft>
                <a:spcPts val="0"/>
              </a:spcAft>
              <a:buClr>
                <a:srgbClr val="000000"/>
              </a:buClr>
              <a:buSzPts val="1200"/>
              <a:buFont typeface="Century Gothic"/>
              <a:buChar char="●"/>
            </a:pPr>
            <a:r>
              <a:rPr lang="fr-FR" sz="1200" b="0">
                <a:solidFill>
                  <a:srgbClr val="000000"/>
                </a:solidFill>
                <a:latin typeface="Century Gothic"/>
                <a:ea typeface="Century Gothic"/>
                <a:cs typeface="Century Gothic"/>
                <a:sym typeface="Century Gothic"/>
              </a:rPr>
              <a:t>Dans le cas d’une candidature pour deux genres, le trajet entre les deux salles doit se faire à pied </a:t>
            </a:r>
            <a:r>
              <a:rPr lang="fr-FR" sz="1200">
                <a:solidFill>
                  <a:srgbClr val="980000"/>
                </a:solidFill>
                <a:latin typeface="Century Gothic"/>
                <a:ea typeface="Century Gothic"/>
                <a:cs typeface="Century Gothic"/>
                <a:sym typeface="Century Gothic"/>
              </a:rPr>
              <a:t>en minimum 10 minutes.</a:t>
            </a:r>
            <a:endParaRPr sz="500">
              <a:solidFill>
                <a:srgbClr val="980000"/>
              </a:solidFill>
              <a:latin typeface="Century Gothic"/>
              <a:ea typeface="Century Gothic"/>
              <a:cs typeface="Century Gothic"/>
              <a:sym typeface="Century Gothic"/>
            </a:endParaRPr>
          </a:p>
          <a:p>
            <a:pPr marL="457200" lvl="0" indent="-304800" algn="just" rtl="0">
              <a:lnSpc>
                <a:spcPct val="115000"/>
              </a:lnSpc>
              <a:spcBef>
                <a:spcPts val="0"/>
              </a:spcBef>
              <a:spcAft>
                <a:spcPts val="0"/>
              </a:spcAft>
              <a:buClr>
                <a:srgbClr val="000000"/>
              </a:buClr>
              <a:buSzPts val="1200"/>
              <a:buFont typeface="Century Gothic"/>
              <a:buChar char="●"/>
            </a:pPr>
            <a:r>
              <a:rPr lang="fr-FR" sz="1200" b="0">
                <a:solidFill>
                  <a:srgbClr val="000000"/>
                </a:solidFill>
                <a:latin typeface="Century Gothic"/>
                <a:ea typeface="Century Gothic"/>
                <a:cs typeface="Century Gothic"/>
                <a:sym typeface="Century Gothic"/>
              </a:rPr>
              <a:t>Les salles doivent être disponibles à partir de 13h00 pour le samedi et à partir de 9h00 pour le dimanche.</a:t>
            </a:r>
            <a:endParaRPr sz="500" b="0">
              <a:solidFill>
                <a:srgbClr val="000000"/>
              </a:solidFill>
              <a:latin typeface="Century Gothic"/>
              <a:ea typeface="Century Gothic"/>
              <a:cs typeface="Century Gothic"/>
              <a:sym typeface="Century Gothic"/>
            </a:endParaRPr>
          </a:p>
          <a:p>
            <a:pPr marL="457200" lvl="0" indent="0" algn="just" rtl="0">
              <a:lnSpc>
                <a:spcPct val="115000"/>
              </a:lnSpc>
              <a:spcBef>
                <a:spcPts val="0"/>
              </a:spcBef>
              <a:spcAft>
                <a:spcPts val="0"/>
              </a:spcAft>
              <a:buNone/>
            </a:pPr>
            <a:endParaRPr sz="500" b="0">
              <a:solidFill>
                <a:srgbClr val="000000"/>
              </a:solidFill>
              <a:latin typeface="Century Gothic"/>
              <a:ea typeface="Century Gothic"/>
              <a:cs typeface="Century Gothic"/>
              <a:sym typeface="Century Gothic"/>
            </a:endParaRPr>
          </a:p>
          <a:p>
            <a:pPr marL="457200" lvl="0" indent="-304800" algn="just" rtl="0">
              <a:lnSpc>
                <a:spcPct val="115000"/>
              </a:lnSpc>
              <a:spcBef>
                <a:spcPts val="0"/>
              </a:spcBef>
              <a:spcAft>
                <a:spcPts val="0"/>
              </a:spcAft>
              <a:buClr>
                <a:srgbClr val="000000"/>
              </a:buClr>
              <a:buSzPts val="1200"/>
              <a:buFont typeface="Century Gothic"/>
              <a:buChar char="●"/>
            </a:pPr>
            <a:r>
              <a:rPr lang="fr-FR" sz="1200">
                <a:solidFill>
                  <a:srgbClr val="000000"/>
                </a:solidFill>
                <a:latin typeface="Century Gothic"/>
                <a:ea typeface="Century Gothic"/>
                <a:cs typeface="Century Gothic"/>
                <a:sym typeface="Century Gothic"/>
              </a:rPr>
              <a:t>12 équipes qualifiées pour les finales M13 et M15 du championnat régional « OR »</a:t>
            </a:r>
            <a:r>
              <a:rPr lang="fr-FR" sz="1200" b="0">
                <a:solidFill>
                  <a:srgbClr val="000000"/>
                </a:solidFill>
                <a:latin typeface="Century Gothic"/>
                <a:ea typeface="Century Gothic"/>
                <a:cs typeface="Century Gothic"/>
                <a:sym typeface="Century Gothic"/>
              </a:rPr>
              <a:t>. </a:t>
            </a:r>
            <a:r>
              <a:rPr lang="fr-FR" sz="1200">
                <a:solidFill>
                  <a:schemeClr val="dk1"/>
                </a:solidFill>
                <a:latin typeface="Century Gothic"/>
                <a:ea typeface="Century Gothic"/>
                <a:cs typeface="Century Gothic"/>
                <a:sym typeface="Century Gothic"/>
              </a:rPr>
              <a:t>6 équipes qualifiées pour les finales M13 et M15 du championnat régional « ARGENT »</a:t>
            </a:r>
            <a:r>
              <a:rPr lang="fr-FR" sz="1200" b="0">
                <a:solidFill>
                  <a:schemeClr val="dk1"/>
                </a:solidFill>
                <a:latin typeface="Century Gothic"/>
                <a:ea typeface="Century Gothic"/>
                <a:cs typeface="Century Gothic"/>
                <a:sym typeface="Century Gothic"/>
              </a:rPr>
              <a:t>.</a:t>
            </a:r>
            <a:endParaRPr sz="1200" b="0">
              <a:solidFill>
                <a:srgbClr val="000000"/>
              </a:solidFill>
              <a:latin typeface="Century Gothic"/>
              <a:ea typeface="Century Gothic"/>
              <a:cs typeface="Century Gothic"/>
              <a:sym typeface="Century Gothic"/>
            </a:endParaRPr>
          </a:p>
        </p:txBody>
      </p:sp>
      <p:pic>
        <p:nvPicPr>
          <p:cNvPr id="57" name="Google Shape;57;p2"/>
          <p:cNvPicPr preferRelativeResize="0"/>
          <p:nvPr/>
        </p:nvPicPr>
        <p:blipFill rotWithShape="1">
          <a:blip r:embed="rId3">
            <a:alphaModFix/>
          </a:blip>
          <a:srcRect/>
          <a:stretch/>
        </p:blipFill>
        <p:spPr>
          <a:xfrm>
            <a:off x="5972953" y="11077"/>
            <a:ext cx="3171047" cy="1108364"/>
          </a:xfrm>
          <a:prstGeom prst="rect">
            <a:avLst/>
          </a:prstGeom>
          <a:noFill/>
          <a:ln>
            <a:noFill/>
          </a:ln>
        </p:spPr>
      </p:pic>
      <p:pic>
        <p:nvPicPr>
          <p:cNvPr id="58" name="Google Shape;58;p2"/>
          <p:cNvPicPr preferRelativeResize="0"/>
          <p:nvPr/>
        </p:nvPicPr>
        <p:blipFill rotWithShape="1">
          <a:blip r:embed="rId4">
            <a:alphaModFix/>
          </a:blip>
          <a:srcRect/>
          <a:stretch/>
        </p:blipFill>
        <p:spPr>
          <a:xfrm>
            <a:off x="328201" y="972584"/>
            <a:ext cx="1684500" cy="1684500"/>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body" idx="1"/>
          </p:nvPr>
        </p:nvSpPr>
        <p:spPr>
          <a:xfrm>
            <a:off x="459955" y="994006"/>
            <a:ext cx="8453135" cy="5671127"/>
          </a:xfrm>
          <a:prstGeom prst="rect">
            <a:avLst/>
          </a:prstGeom>
          <a:noFill/>
          <a:ln>
            <a:noFill/>
          </a:ln>
        </p:spPr>
        <p:txBody>
          <a:bodyPr spcFirstLastPara="1" wrap="square" lIns="91425" tIns="45700" rIns="91425" bIns="45700" anchor="t" anchorCtr="0">
            <a:noAutofit/>
          </a:bodyPr>
          <a:lstStyle/>
          <a:p>
            <a:pPr marL="340994" lvl="0" indent="-285750" algn="l" rtl="0">
              <a:spcBef>
                <a:spcPts val="0"/>
              </a:spcBef>
              <a:spcAft>
                <a:spcPts val="0"/>
              </a:spcAft>
              <a:buClr>
                <a:srgbClr val="071F47"/>
              </a:buClr>
              <a:buSzPts val="1500"/>
              <a:buFont typeface="Noto Sans Symbols"/>
              <a:buChar char="❖"/>
            </a:pPr>
            <a:r>
              <a:rPr lang="fr-FR" sz="1500" b="1">
                <a:solidFill>
                  <a:srgbClr val="071F47"/>
                </a:solidFill>
                <a:latin typeface="Century Gothic"/>
                <a:ea typeface="Century Gothic"/>
                <a:cs typeface="Century Gothic"/>
                <a:sym typeface="Century Gothic"/>
              </a:rPr>
              <a:t>Plateaux de Jeu</a:t>
            </a:r>
            <a:endParaRPr sz="1500" b="1">
              <a:solidFill>
                <a:srgbClr val="000000"/>
              </a:solidFill>
              <a:latin typeface="Century Gothic"/>
              <a:ea typeface="Century Gothic"/>
              <a:cs typeface="Century Gothic"/>
              <a:sym typeface="Century Gothic"/>
            </a:endParaRPr>
          </a:p>
          <a:p>
            <a:pPr marL="55244" lvl="0" indent="0" algn="l" rtl="0">
              <a:spcBef>
                <a:spcPts val="100"/>
              </a:spcBef>
              <a:spcAft>
                <a:spcPts val="0"/>
              </a:spcAft>
              <a:buClr>
                <a:srgbClr val="646464"/>
              </a:buClr>
              <a:buSzPts val="500"/>
              <a:buNone/>
            </a:pPr>
            <a:endParaRPr sz="500">
              <a:solidFill>
                <a:srgbClr val="000000"/>
              </a:solidFill>
              <a:latin typeface="Century Gothic"/>
              <a:ea typeface="Century Gothic"/>
              <a:cs typeface="Century Gothic"/>
              <a:sym typeface="Century Gothic"/>
            </a:endParaRPr>
          </a:p>
          <a:p>
            <a:pPr marL="354965" marR="7620" lvl="0" indent="-342900" algn="just" rtl="0">
              <a:spcBef>
                <a:spcPts val="0"/>
              </a:spcBef>
              <a:spcAft>
                <a:spcPts val="0"/>
              </a:spcAft>
              <a:buClr>
                <a:srgbClr val="071F47"/>
              </a:buClr>
              <a:buSzPts val="1400"/>
              <a:buFont typeface="Noto Sans Symbols"/>
              <a:buChar char="❑"/>
            </a:pPr>
            <a:r>
              <a:rPr lang="fr-FR" b="1" u="sng">
                <a:solidFill>
                  <a:srgbClr val="071F47"/>
                </a:solidFill>
                <a:latin typeface="Century Gothic"/>
                <a:ea typeface="Century Gothic"/>
                <a:cs typeface="Century Gothic"/>
                <a:sym typeface="Century Gothic"/>
              </a:rPr>
              <a:t>Pour chaque salle</a:t>
            </a:r>
            <a:r>
              <a:rPr lang="fr-FR" b="1">
                <a:solidFill>
                  <a:srgbClr val="071F47"/>
                </a:solidFill>
                <a:latin typeface="Century Gothic"/>
                <a:ea typeface="Century Gothic"/>
                <a:cs typeface="Century Gothic"/>
                <a:sym typeface="Century Gothic"/>
              </a:rPr>
              <a:t> </a:t>
            </a:r>
            <a:r>
              <a:rPr lang="fr-FR">
                <a:solidFill>
                  <a:srgbClr val="071F47"/>
                </a:solidFill>
                <a:latin typeface="Century Gothic"/>
                <a:ea typeface="Century Gothic"/>
                <a:cs typeface="Century Gothic"/>
                <a:sym typeface="Century Gothic"/>
              </a:rPr>
              <a:t>: </a:t>
            </a:r>
            <a:endParaRPr/>
          </a:p>
          <a:p>
            <a:pPr marL="12065" marR="7620" lvl="0" indent="0" algn="just" rtl="0">
              <a:spcBef>
                <a:spcPts val="0"/>
              </a:spcBef>
              <a:spcAft>
                <a:spcPts val="0"/>
              </a:spcAft>
              <a:buClr>
                <a:srgbClr val="646464"/>
              </a:buClr>
              <a:buSzPts val="1400"/>
              <a:buNone/>
            </a:pPr>
            <a:endParaRPr>
              <a:solidFill>
                <a:srgbClr val="071F47"/>
              </a:solidFill>
              <a:latin typeface="Century Gothic"/>
              <a:ea typeface="Century Gothic"/>
              <a:cs typeface="Century Gothic"/>
              <a:sym typeface="Century Gothic"/>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Plafond à 7 mètres minimum, </a:t>
            </a:r>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2 terrains </a:t>
            </a:r>
            <a:r>
              <a:rPr lang="fr-FR" sz="1500">
                <a:solidFill>
                  <a:srgbClr val="001F5F"/>
                </a:solidFill>
                <a:latin typeface="Century Gothic"/>
                <a:ea typeface="Century Gothic"/>
                <a:cs typeface="Century Gothic"/>
                <a:sym typeface="Century Gothic"/>
              </a:rPr>
              <a:t>règlementaires pour les finales du championnat régional « ARGENT », </a:t>
            </a:r>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4 terrains </a:t>
            </a:r>
            <a:r>
              <a:rPr lang="fr-FR" sz="1500">
                <a:solidFill>
                  <a:srgbClr val="001F5F"/>
                </a:solidFill>
                <a:latin typeface="Century Gothic"/>
                <a:ea typeface="Century Gothic"/>
                <a:cs typeface="Century Gothic"/>
                <a:sym typeface="Century Gothic"/>
              </a:rPr>
              <a:t>règlementaires pour les finales du championnat régional « OR », </a:t>
            </a:r>
            <a:endParaRPr/>
          </a:p>
          <a:p>
            <a:pPr marL="297815" marR="7620" lvl="0" indent="-285750" algn="just" rtl="0">
              <a:spcBef>
                <a:spcPts val="0"/>
              </a:spcBef>
              <a:spcAft>
                <a:spcPts val="0"/>
              </a:spcAft>
              <a:buClr>
                <a:srgbClr val="001F5F"/>
              </a:buClr>
              <a:buSzPts val="1500"/>
              <a:buFont typeface="Noto Sans Symbols"/>
              <a:buChar char="✔"/>
            </a:pPr>
            <a:r>
              <a:rPr lang="fr-FR" sz="1500">
                <a:solidFill>
                  <a:srgbClr val="001F5F"/>
                </a:solidFill>
                <a:latin typeface="Century Gothic"/>
                <a:ea typeface="Century Gothic"/>
                <a:cs typeface="Century Gothic"/>
                <a:sym typeface="Century Gothic"/>
              </a:rPr>
              <a:t>2 vestiaires par salle minimum pour les équipes et un vestiaire pour les arbitres, </a:t>
            </a:r>
            <a:endParaRPr/>
          </a:p>
          <a:p>
            <a:pPr marL="297815" marR="7620" lvl="0" indent="-285750" algn="just" rtl="0">
              <a:spcBef>
                <a:spcPts val="0"/>
              </a:spcBef>
              <a:spcAft>
                <a:spcPts val="0"/>
              </a:spcAft>
              <a:buClr>
                <a:srgbClr val="001F5F"/>
              </a:buClr>
              <a:buSzPts val="1500"/>
              <a:buFont typeface="Noto Sans Symbols"/>
              <a:buChar char="✔"/>
            </a:pPr>
            <a:r>
              <a:rPr lang="fr-FR" sz="1500">
                <a:solidFill>
                  <a:srgbClr val="001F5F"/>
                </a:solidFill>
                <a:latin typeface="Century Gothic"/>
                <a:ea typeface="Century Gothic"/>
                <a:cs typeface="Century Gothic"/>
                <a:sym typeface="Century Gothic"/>
              </a:rPr>
              <a:t>Un lieu réservé à la Commission Régionale Sportive avec une table, trois chaises et une prise de courant,</a:t>
            </a:r>
            <a:endParaRPr/>
          </a:p>
          <a:p>
            <a:pPr marL="297815" marR="7620" lvl="0" indent="-285750" algn="just" rtl="0">
              <a:spcBef>
                <a:spcPts val="0"/>
              </a:spcBef>
              <a:spcAft>
                <a:spcPts val="0"/>
              </a:spcAft>
              <a:buClr>
                <a:srgbClr val="001F5F"/>
              </a:buClr>
              <a:buSzPts val="1500"/>
              <a:buFont typeface="Noto Sans Symbols"/>
              <a:buChar char="✔"/>
            </a:pPr>
            <a:r>
              <a:rPr lang="fr-FR" sz="1500">
                <a:solidFill>
                  <a:srgbClr val="001F5F"/>
                </a:solidFill>
                <a:latin typeface="Century Gothic"/>
                <a:ea typeface="Century Gothic"/>
                <a:cs typeface="Century Gothic"/>
                <a:sym typeface="Century Gothic"/>
              </a:rPr>
              <a:t>Une toise,</a:t>
            </a:r>
            <a:endParaRPr/>
          </a:p>
          <a:p>
            <a:pPr marL="297815" marR="7620" lvl="0" indent="-285750" algn="just" rtl="0">
              <a:spcBef>
                <a:spcPts val="0"/>
              </a:spcBef>
              <a:spcAft>
                <a:spcPts val="0"/>
              </a:spcAft>
              <a:buClr>
                <a:srgbClr val="001F5F"/>
              </a:buClr>
              <a:buSzPts val="1500"/>
              <a:buFont typeface="Noto Sans Symbols"/>
              <a:buChar char="✔"/>
            </a:pPr>
            <a:r>
              <a:rPr lang="fr-FR" sz="1500">
                <a:solidFill>
                  <a:srgbClr val="001F5F"/>
                </a:solidFill>
                <a:latin typeface="Century Gothic"/>
                <a:ea typeface="Century Gothic"/>
                <a:cs typeface="Century Gothic"/>
                <a:sym typeface="Century Gothic"/>
              </a:rPr>
              <a:t>Un gonfleur pour les ballons,</a:t>
            </a:r>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Un podium (chaise d’arbitre), </a:t>
            </a:r>
            <a:endParaRPr sz="1500">
              <a:solidFill>
                <a:srgbClr val="001F5F"/>
              </a:solidFill>
              <a:latin typeface="Century Gothic"/>
              <a:ea typeface="Century Gothic"/>
              <a:cs typeface="Century Gothic"/>
              <a:sym typeface="Century Gothic"/>
            </a:endParaRPr>
          </a:p>
          <a:p>
            <a:pPr marL="297815" marR="7620" lvl="0" indent="-285750" algn="just" rtl="0">
              <a:spcBef>
                <a:spcPts val="0"/>
              </a:spcBef>
              <a:spcAft>
                <a:spcPts val="0"/>
              </a:spcAft>
              <a:buClr>
                <a:srgbClr val="001F5F"/>
              </a:buClr>
              <a:buSzPts val="1500"/>
              <a:buFont typeface="Noto Sans Symbols"/>
              <a:buChar char="✔"/>
            </a:pPr>
            <a:r>
              <a:rPr lang="fr-FR" sz="1500">
                <a:solidFill>
                  <a:srgbClr val="001F5F"/>
                </a:solidFill>
                <a:latin typeface="Century Gothic"/>
                <a:ea typeface="Century Gothic"/>
                <a:cs typeface="Century Gothic"/>
                <a:sym typeface="Century Gothic"/>
              </a:rPr>
              <a:t>Un podium (remise de récompenses)et un speaker avec une sono,</a:t>
            </a:r>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Chaque participant devra venir avec sa gourde ou contenant personnel. L’organisateur devra fournir un accès à l’eau potable dans le respect des mesures d’hygiène et de sécurité.</a:t>
            </a:r>
            <a:endParaRPr/>
          </a:p>
          <a:p>
            <a:pPr marL="12065" marR="7620" lvl="0" indent="0" algn="just" rtl="0">
              <a:spcBef>
                <a:spcPts val="0"/>
              </a:spcBef>
              <a:spcAft>
                <a:spcPts val="0"/>
              </a:spcAft>
              <a:buClr>
                <a:srgbClr val="646464"/>
              </a:buClr>
              <a:buSzPts val="1000"/>
              <a:buNone/>
            </a:pPr>
            <a:endParaRPr sz="1000">
              <a:solidFill>
                <a:srgbClr val="000000"/>
              </a:solidFill>
              <a:latin typeface="Century Gothic"/>
              <a:ea typeface="Century Gothic"/>
              <a:cs typeface="Century Gothic"/>
              <a:sym typeface="Century Gothic"/>
            </a:endParaRPr>
          </a:p>
          <a:p>
            <a:pPr marL="297815" marR="7620" lvl="0" indent="-285750" algn="just" rtl="0">
              <a:spcBef>
                <a:spcPts val="0"/>
              </a:spcBef>
              <a:spcAft>
                <a:spcPts val="0"/>
              </a:spcAft>
              <a:buClr>
                <a:srgbClr val="001F5F"/>
              </a:buClr>
              <a:buSzPts val="1400"/>
              <a:buFont typeface="Noto Sans Symbols"/>
              <a:buChar char="❑"/>
            </a:pPr>
            <a:r>
              <a:rPr lang="fr-FR" b="1" u="sng">
                <a:solidFill>
                  <a:srgbClr val="001F5F"/>
                </a:solidFill>
                <a:latin typeface="Century Gothic"/>
                <a:ea typeface="Century Gothic"/>
                <a:cs typeface="Century Gothic"/>
                <a:sym typeface="Century Gothic"/>
              </a:rPr>
              <a:t>Pour chaque terrain</a:t>
            </a:r>
            <a:r>
              <a:rPr lang="fr-FR" b="1">
                <a:solidFill>
                  <a:srgbClr val="001F5F"/>
                </a:solidFill>
                <a:latin typeface="Century Gothic"/>
                <a:ea typeface="Century Gothic"/>
                <a:cs typeface="Century Gothic"/>
                <a:sym typeface="Century Gothic"/>
              </a:rPr>
              <a:t> </a:t>
            </a:r>
            <a:r>
              <a:rPr lang="fr-FR" sz="1500">
                <a:solidFill>
                  <a:srgbClr val="001F5F"/>
                </a:solidFill>
                <a:latin typeface="Century Gothic"/>
                <a:ea typeface="Century Gothic"/>
                <a:cs typeface="Century Gothic"/>
                <a:sym typeface="Century Gothic"/>
              </a:rPr>
              <a:t>:</a:t>
            </a:r>
            <a:endParaRPr/>
          </a:p>
          <a:p>
            <a:pPr marL="12065" marR="7620" lvl="0" indent="0" algn="just" rtl="0">
              <a:spcBef>
                <a:spcPts val="0"/>
              </a:spcBef>
              <a:spcAft>
                <a:spcPts val="0"/>
              </a:spcAft>
              <a:buClr>
                <a:srgbClr val="646464"/>
              </a:buClr>
              <a:buSzPts val="500"/>
              <a:buNone/>
            </a:pPr>
            <a:endParaRPr sz="500">
              <a:solidFill>
                <a:srgbClr val="001F5F"/>
              </a:solidFill>
              <a:latin typeface="Century Gothic"/>
              <a:ea typeface="Century Gothic"/>
              <a:cs typeface="Century Gothic"/>
              <a:sym typeface="Century Gothic"/>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Un jeu d’antennes,</a:t>
            </a:r>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Une table de marque pouvant accueillir 2 personnes, </a:t>
            </a:r>
            <a:endParaRPr sz="1500">
              <a:solidFill>
                <a:srgbClr val="071F47"/>
              </a:solidFill>
              <a:latin typeface="Century Gothic"/>
              <a:ea typeface="Century Gothic"/>
              <a:cs typeface="Century Gothic"/>
              <a:sym typeface="Century Gothic"/>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Une tablette électronique (FDME), </a:t>
            </a:r>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Un scoreur manuel, </a:t>
            </a:r>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10 ballons pour le 4X4 et 12 ballons pour le 6X6, </a:t>
            </a:r>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2 chaises et 2 bancs pour les équipes. </a:t>
            </a:r>
            <a:endParaRPr sz="1500">
              <a:solidFill>
                <a:srgbClr val="000000"/>
              </a:solidFill>
              <a:latin typeface="Century Gothic"/>
              <a:ea typeface="Century Gothic"/>
              <a:cs typeface="Century Gothic"/>
              <a:sym typeface="Century Gothic"/>
            </a:endParaRPr>
          </a:p>
          <a:p>
            <a:pPr marL="0" lvl="0" indent="0" algn="l" rtl="0">
              <a:spcBef>
                <a:spcPts val="280"/>
              </a:spcBef>
              <a:spcAft>
                <a:spcPts val="0"/>
              </a:spcAft>
              <a:buClr>
                <a:srgbClr val="002C6E"/>
              </a:buClr>
              <a:buSzPts val="1400"/>
              <a:buFont typeface="Verdana"/>
              <a:buNone/>
            </a:pPr>
            <a:endParaRPr/>
          </a:p>
        </p:txBody>
      </p:sp>
      <p:sp>
        <p:nvSpPr>
          <p:cNvPr id="64" name="Google Shape;64;p3"/>
          <p:cNvSpPr txBox="1">
            <a:spLocks noGrp="1"/>
          </p:cNvSpPr>
          <p:nvPr>
            <p:ph type="ctrTitle"/>
          </p:nvPr>
        </p:nvSpPr>
        <p:spPr>
          <a:xfrm>
            <a:off x="459955" y="612967"/>
            <a:ext cx="6077527" cy="381039"/>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636363"/>
              </a:buClr>
              <a:buSzPct val="100000"/>
              <a:buFont typeface="Century Gothic"/>
              <a:buNone/>
            </a:pPr>
            <a:r>
              <a:rPr lang="fr-FR" sz="2000">
                <a:solidFill>
                  <a:srgbClr val="636363"/>
                </a:solidFill>
                <a:latin typeface="Century Gothic"/>
                <a:ea typeface="Century Gothic"/>
                <a:cs typeface="Century Gothic"/>
                <a:sym typeface="Century Gothic"/>
              </a:rPr>
              <a:t>A la charge de l’organisateur</a:t>
            </a:r>
            <a:endParaRPr sz="2000">
              <a:latin typeface="Century Gothic"/>
              <a:ea typeface="Century Gothic"/>
              <a:cs typeface="Century Gothic"/>
              <a:sym typeface="Century Gothic"/>
            </a:endParaRPr>
          </a:p>
        </p:txBody>
      </p:sp>
      <p:pic>
        <p:nvPicPr>
          <p:cNvPr id="65" name="Google Shape;65;p3"/>
          <p:cNvPicPr preferRelativeResize="0"/>
          <p:nvPr/>
        </p:nvPicPr>
        <p:blipFill rotWithShape="1">
          <a:blip r:embed="rId3">
            <a:alphaModFix/>
          </a:blip>
          <a:srcRect/>
          <a:stretch/>
        </p:blipFill>
        <p:spPr>
          <a:xfrm>
            <a:off x="5966690" y="0"/>
            <a:ext cx="3177309" cy="11105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a:spLocks noGrp="1"/>
          </p:cNvSpPr>
          <p:nvPr>
            <p:ph type="ctrTitle"/>
          </p:nvPr>
        </p:nvSpPr>
        <p:spPr>
          <a:xfrm>
            <a:off x="336242" y="1174961"/>
            <a:ext cx="8249842" cy="30589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636363"/>
              </a:buClr>
              <a:buSzPct val="100000"/>
              <a:buFont typeface="Century Gothic"/>
              <a:buNone/>
            </a:pPr>
            <a:r>
              <a:rPr lang="fr-FR" sz="2000">
                <a:solidFill>
                  <a:srgbClr val="636363"/>
                </a:solidFill>
                <a:latin typeface="Century Gothic"/>
                <a:ea typeface="Century Gothic"/>
                <a:cs typeface="Century Gothic"/>
                <a:sym typeface="Century Gothic"/>
              </a:rPr>
              <a:t>À la charge de l’organisateur</a:t>
            </a:r>
            <a:endParaRPr>
              <a:latin typeface="Century Gothic"/>
              <a:ea typeface="Century Gothic"/>
              <a:cs typeface="Century Gothic"/>
              <a:sym typeface="Century Gothic"/>
            </a:endParaRPr>
          </a:p>
        </p:txBody>
      </p:sp>
      <p:pic>
        <p:nvPicPr>
          <p:cNvPr id="71" name="Google Shape;71;p4"/>
          <p:cNvPicPr preferRelativeResize="0"/>
          <p:nvPr/>
        </p:nvPicPr>
        <p:blipFill rotWithShape="1">
          <a:blip r:embed="rId3">
            <a:alphaModFix/>
          </a:blip>
          <a:srcRect/>
          <a:stretch/>
        </p:blipFill>
        <p:spPr>
          <a:xfrm>
            <a:off x="6079660" y="0"/>
            <a:ext cx="3064340" cy="1071067"/>
          </a:xfrm>
          <a:prstGeom prst="rect">
            <a:avLst/>
          </a:prstGeom>
          <a:noFill/>
          <a:ln>
            <a:noFill/>
          </a:ln>
        </p:spPr>
      </p:pic>
      <p:sp>
        <p:nvSpPr>
          <p:cNvPr id="72" name="Google Shape;72;p4"/>
          <p:cNvSpPr/>
          <p:nvPr/>
        </p:nvSpPr>
        <p:spPr>
          <a:xfrm>
            <a:off x="175490" y="1615683"/>
            <a:ext cx="8571346" cy="4272965"/>
          </a:xfrm>
          <a:prstGeom prst="rect">
            <a:avLst/>
          </a:prstGeom>
          <a:noFill/>
          <a:ln>
            <a:noFill/>
          </a:ln>
        </p:spPr>
        <p:txBody>
          <a:bodyPr spcFirstLastPara="1" wrap="square" lIns="91425" tIns="45700" rIns="91425" bIns="45700" anchor="t" anchorCtr="0">
            <a:spAutoFit/>
          </a:bodyPr>
          <a:lstStyle/>
          <a:p>
            <a:pPr marL="298450" marR="0" lvl="0" indent="-285750" algn="l" rtl="0">
              <a:spcBef>
                <a:spcPts val="0"/>
              </a:spcBef>
              <a:spcAft>
                <a:spcPts val="0"/>
              </a:spcAft>
              <a:buClr>
                <a:srgbClr val="071F47"/>
              </a:buClr>
              <a:buSzPts val="1500"/>
              <a:buFont typeface="Noto Sans Symbols"/>
              <a:buChar char="❖"/>
            </a:pPr>
            <a:r>
              <a:rPr lang="fr-FR" sz="1500" b="1" i="0" u="none" strike="noStrike" cap="none">
                <a:solidFill>
                  <a:srgbClr val="071F47"/>
                </a:solidFill>
                <a:latin typeface="Century Gothic"/>
                <a:ea typeface="Century Gothic"/>
                <a:cs typeface="Century Gothic"/>
                <a:sym typeface="Century Gothic"/>
              </a:rPr>
              <a:t>Le GSA organisateur, devra pourvoir aux personnes suivantes :</a:t>
            </a:r>
            <a:endParaRPr/>
          </a:p>
          <a:p>
            <a:pPr marL="12700" marR="0" lvl="0" indent="0" algn="l" rtl="0">
              <a:spcBef>
                <a:spcPts val="100"/>
              </a:spcBef>
              <a:spcAft>
                <a:spcPts val="0"/>
              </a:spcAft>
              <a:buNone/>
            </a:pPr>
            <a:endParaRPr sz="500" b="0" i="0" u="none" strike="noStrike" cap="none">
              <a:solidFill>
                <a:srgbClr val="071F47"/>
              </a:solidFill>
              <a:latin typeface="Century Gothic"/>
              <a:ea typeface="Century Gothic"/>
              <a:cs typeface="Century Gothic"/>
              <a:sym typeface="Century Gothic"/>
            </a:endParaRPr>
          </a:p>
          <a:p>
            <a:pPr marL="12700" marR="0" lvl="0" indent="0" algn="l" rtl="0">
              <a:spcBef>
                <a:spcPts val="100"/>
              </a:spcBef>
              <a:spcAft>
                <a:spcPts val="0"/>
              </a:spcAft>
              <a:buNone/>
            </a:pPr>
            <a:endParaRPr sz="500" b="0" i="0" u="none" strike="noStrike" cap="none">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Un responsable général qui sera le correspondant auprès de la commission régionale sportive et de l’arbitrage, et chargé des récompenses avec les représentants de la ligue.</a:t>
            </a:r>
            <a:endParaRPr/>
          </a:p>
          <a:p>
            <a:pPr marL="12700" marR="0" lvl="0" indent="0" algn="just" rtl="0">
              <a:spcBef>
                <a:spcPts val="0"/>
              </a:spcBef>
              <a:spcAft>
                <a:spcPts val="0"/>
              </a:spcAft>
              <a:buNone/>
            </a:pPr>
            <a:endParaRPr sz="500" b="0" i="0" u="none" strike="noStrike" cap="none">
              <a:solidFill>
                <a:srgbClr val="17365D"/>
              </a:solidFill>
              <a:latin typeface="Century Gothic"/>
              <a:ea typeface="Century Gothic"/>
              <a:cs typeface="Century Gothic"/>
              <a:sym typeface="Century Gothic"/>
            </a:endParaRPr>
          </a:p>
          <a:p>
            <a:pPr marL="12700" marR="0" lvl="0" indent="0" algn="just" rtl="0">
              <a:spcBef>
                <a:spcPts val="0"/>
              </a:spcBef>
              <a:spcAft>
                <a:spcPts val="0"/>
              </a:spcAft>
              <a:buNone/>
            </a:pPr>
            <a:endParaRPr sz="500" b="0" i="0" u="none" strike="noStrike" cap="none">
              <a:solidFill>
                <a:srgbClr val="17365D"/>
              </a:solidFill>
              <a:latin typeface="Century Gothic"/>
              <a:ea typeface="Century Gothic"/>
              <a:cs typeface="Century Gothic"/>
              <a:sym typeface="Century Gothic"/>
            </a:endParaRPr>
          </a:p>
          <a:p>
            <a:pPr marL="298450" marR="0" lvl="0" indent="-285750" algn="just" rtl="0">
              <a:spcBef>
                <a:spcPts val="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Un responsable plateau ( En cas de candidature pour 2 genres : dans chaque salle disposant de 2 terrains, il y aura un responsable plateau, qui sera chargé notamment des ballons, du matériel et du fonctionnement des locaux).</a:t>
            </a:r>
            <a:endParaRPr/>
          </a:p>
          <a:p>
            <a:pPr marL="12700" marR="0" lvl="0" indent="0" algn="just" rtl="0">
              <a:spcBef>
                <a:spcPts val="0"/>
              </a:spcBef>
              <a:spcAft>
                <a:spcPts val="0"/>
              </a:spcAft>
              <a:buNone/>
            </a:pPr>
            <a:endParaRPr sz="500" b="0" i="0" u="none" strike="noStrike" cap="none">
              <a:solidFill>
                <a:srgbClr val="17365D"/>
              </a:solidFill>
              <a:latin typeface="Century Gothic"/>
              <a:ea typeface="Century Gothic"/>
              <a:cs typeface="Century Gothic"/>
              <a:sym typeface="Century Gothic"/>
            </a:endParaRPr>
          </a:p>
          <a:p>
            <a:pPr marL="12700" marR="0" lvl="0" indent="0" algn="just" rtl="0">
              <a:spcBef>
                <a:spcPts val="0"/>
              </a:spcBef>
              <a:spcAft>
                <a:spcPts val="0"/>
              </a:spcAft>
              <a:buNone/>
            </a:pPr>
            <a:endParaRPr sz="500" b="0" i="0" u="none" strike="noStrike" cap="none">
              <a:solidFill>
                <a:srgbClr val="17365D"/>
              </a:solidFill>
              <a:latin typeface="Century Gothic"/>
              <a:ea typeface="Century Gothic"/>
              <a:cs typeface="Century Gothic"/>
              <a:sym typeface="Century Gothic"/>
            </a:endParaRPr>
          </a:p>
          <a:p>
            <a:pPr marL="298450" marR="0" lvl="0" indent="-285750" algn="just" rtl="0">
              <a:spcBef>
                <a:spcPts val="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Un ( e ) licencié ( e ) pour tenir le tableau de score sur chaque terrain.</a:t>
            </a:r>
            <a:endParaRPr/>
          </a:p>
          <a:p>
            <a:pPr marL="298450" marR="0" lvl="0" indent="-196850" algn="just" rtl="0">
              <a:spcBef>
                <a:spcPts val="0"/>
              </a:spcBef>
              <a:spcAft>
                <a:spcPts val="0"/>
              </a:spcAft>
              <a:buClr>
                <a:schemeClr val="dk1"/>
              </a:buClr>
              <a:buSzPts val="1400"/>
              <a:buFont typeface="Noto Sans Symbols"/>
              <a:buNone/>
            </a:pPr>
            <a:endParaRPr sz="1400" b="0" i="0" u="none" strike="noStrike" cap="none">
              <a:solidFill>
                <a:srgbClr val="17365D"/>
              </a:solidFill>
              <a:latin typeface="Century Gothic"/>
              <a:ea typeface="Century Gothic"/>
              <a:cs typeface="Century Gothic"/>
              <a:sym typeface="Century Gothic"/>
            </a:endParaRPr>
          </a:p>
          <a:p>
            <a:pPr marL="298450" marR="0" lvl="0" indent="-285750" algn="just" rtl="0">
              <a:spcBef>
                <a:spcPts val="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Un référent communication.</a:t>
            </a:r>
            <a:endParaRPr/>
          </a:p>
          <a:p>
            <a:pPr marL="12700" marR="0" lvl="0" indent="0" algn="just" rtl="0">
              <a:spcBef>
                <a:spcPts val="0"/>
              </a:spcBef>
              <a:spcAft>
                <a:spcPts val="0"/>
              </a:spcAft>
              <a:buNone/>
            </a:pPr>
            <a:endParaRPr sz="500" b="0" i="0" u="none" strike="noStrike" cap="none">
              <a:solidFill>
                <a:srgbClr val="17365D"/>
              </a:solidFill>
              <a:latin typeface="Century Gothic"/>
              <a:ea typeface="Century Gothic"/>
              <a:cs typeface="Century Gothic"/>
              <a:sym typeface="Century Gothic"/>
            </a:endParaRPr>
          </a:p>
          <a:p>
            <a:pPr marL="12700" marR="0" lvl="0" indent="0" algn="just" rtl="0">
              <a:spcBef>
                <a:spcPts val="0"/>
              </a:spcBef>
              <a:spcAft>
                <a:spcPts val="0"/>
              </a:spcAft>
              <a:buNone/>
            </a:pPr>
            <a:endParaRPr sz="500" b="0" i="0" u="none" strike="noStrike" cap="none">
              <a:solidFill>
                <a:srgbClr val="17365D"/>
              </a:solidFill>
              <a:latin typeface="Century Gothic"/>
              <a:ea typeface="Century Gothic"/>
              <a:cs typeface="Century Gothic"/>
              <a:sym typeface="Century Gothic"/>
            </a:endParaRPr>
          </a:p>
          <a:p>
            <a:pPr marL="298450" marR="0" lvl="0" indent="-285750" algn="just" rtl="0">
              <a:spcBef>
                <a:spcPts val="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Mise à disposition d’un photographe (ou d’une personne) qui prendra des photos et/ou vidéos lors de l’événement.</a:t>
            </a:r>
            <a:endParaRPr/>
          </a:p>
          <a:p>
            <a:pPr marL="298450" marR="0" lvl="0" indent="-196850" algn="just" rtl="0">
              <a:spcBef>
                <a:spcPts val="0"/>
              </a:spcBef>
              <a:spcAft>
                <a:spcPts val="0"/>
              </a:spcAft>
              <a:buClr>
                <a:schemeClr val="dk1"/>
              </a:buClr>
              <a:buSzPts val="1400"/>
              <a:buFont typeface="Noto Sans Symbols"/>
              <a:buNone/>
            </a:pPr>
            <a:endParaRPr sz="1400" b="0" i="0" u="none" strike="noStrike" cap="none">
              <a:solidFill>
                <a:srgbClr val="17365D"/>
              </a:solidFill>
              <a:latin typeface="Century Gothic"/>
              <a:ea typeface="Century Gothic"/>
              <a:cs typeface="Century Gothic"/>
              <a:sym typeface="Century Gothic"/>
            </a:endParaRPr>
          </a:p>
          <a:p>
            <a:pPr marL="298450" marR="0" lvl="0" indent="-196850" algn="just" rtl="0">
              <a:spcBef>
                <a:spcPts val="0"/>
              </a:spcBef>
              <a:spcAft>
                <a:spcPts val="0"/>
              </a:spcAft>
              <a:buClr>
                <a:schemeClr val="dk1"/>
              </a:buClr>
              <a:buSzPts val="1400"/>
              <a:buFont typeface="Noto Sans Symbols"/>
              <a:buNone/>
            </a:pPr>
            <a:endParaRPr sz="1400" b="0" i="0" u="none" strike="noStrike" cap="none">
              <a:solidFill>
                <a:srgbClr val="17365D"/>
              </a:solidFill>
              <a:latin typeface="Century Gothic"/>
              <a:ea typeface="Century Gothic"/>
              <a:cs typeface="Century Gothic"/>
              <a:sym typeface="Century Gothic"/>
            </a:endParaRPr>
          </a:p>
          <a:p>
            <a:pPr marL="298450" marR="0" lvl="0" indent="-196850" algn="just" rtl="0">
              <a:spcBef>
                <a:spcPts val="0"/>
              </a:spcBef>
              <a:spcAft>
                <a:spcPts val="0"/>
              </a:spcAft>
              <a:buClr>
                <a:schemeClr val="dk1"/>
              </a:buClr>
              <a:buSzPts val="1400"/>
              <a:buFont typeface="Noto Sans Symbols"/>
              <a:buNone/>
            </a:pPr>
            <a:endParaRPr sz="1400" b="0" i="0" u="none" strike="noStrike" cap="none">
              <a:solidFill>
                <a:srgbClr val="17365D"/>
              </a:solidFill>
              <a:latin typeface="Century Gothic"/>
              <a:ea typeface="Century Gothic"/>
              <a:cs typeface="Century Gothic"/>
              <a:sym typeface="Century Gothic"/>
            </a:endParaRPr>
          </a:p>
          <a:p>
            <a:pPr marL="298450" marR="0" lvl="0" indent="-196850" algn="just" rtl="0">
              <a:spcBef>
                <a:spcPts val="0"/>
              </a:spcBef>
              <a:spcAft>
                <a:spcPts val="0"/>
              </a:spcAft>
              <a:buClr>
                <a:schemeClr val="dk1"/>
              </a:buClr>
              <a:buSzPts val="1400"/>
              <a:buFont typeface="Noto Sans Symbols"/>
              <a:buNone/>
            </a:pPr>
            <a:endParaRPr sz="1400" b="0" i="0" u="none" strike="noStrike" cap="none">
              <a:solidFill>
                <a:srgbClr val="17365D"/>
              </a:solidFill>
              <a:latin typeface="Century Gothic"/>
              <a:ea typeface="Century Gothic"/>
              <a:cs typeface="Century Gothic"/>
              <a:sym typeface="Century Gothic"/>
            </a:endParaRPr>
          </a:p>
          <a:p>
            <a:pPr marL="298450" marR="0" lvl="0" indent="-196850" algn="just" rtl="0">
              <a:spcBef>
                <a:spcPts val="0"/>
              </a:spcBef>
              <a:spcAft>
                <a:spcPts val="0"/>
              </a:spcAft>
              <a:buClr>
                <a:schemeClr val="dk1"/>
              </a:buClr>
              <a:buSzPts val="1400"/>
              <a:buFont typeface="Noto Sans Symbols"/>
              <a:buNone/>
            </a:pPr>
            <a:endParaRPr sz="1400" b="0" i="0" u="none" strike="noStrike" cap="none">
              <a:solidFill>
                <a:srgbClr val="17365D"/>
              </a:solidFill>
              <a:latin typeface="Century Gothic"/>
              <a:ea typeface="Century Gothic"/>
              <a:cs typeface="Century Gothic"/>
              <a:sym typeface="Century Gothic"/>
            </a:endParaRPr>
          </a:p>
          <a:p>
            <a:pPr marL="298450" marR="0" lvl="0" indent="-254000" algn="just" rtl="0">
              <a:spcBef>
                <a:spcPts val="0"/>
              </a:spcBef>
              <a:spcAft>
                <a:spcPts val="0"/>
              </a:spcAft>
              <a:buClr>
                <a:schemeClr val="dk1"/>
              </a:buClr>
              <a:buSzPts val="500"/>
              <a:buFont typeface="Noto Sans Symbols"/>
              <a:buNone/>
            </a:pPr>
            <a:endParaRPr sz="500" b="0" i="0" u="none" strike="noStrike" cap="none">
              <a:solidFill>
                <a:srgbClr val="17365D"/>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5"/>
          <p:cNvSpPr txBox="1">
            <a:spLocks noGrp="1"/>
          </p:cNvSpPr>
          <p:nvPr>
            <p:ph type="ctrTitle"/>
          </p:nvPr>
        </p:nvSpPr>
        <p:spPr>
          <a:xfrm>
            <a:off x="343663" y="1003098"/>
            <a:ext cx="8249842" cy="30589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636363"/>
              </a:buClr>
              <a:buSzPct val="100000"/>
              <a:buFont typeface="Century Gothic"/>
              <a:buNone/>
            </a:pPr>
            <a:r>
              <a:rPr lang="fr-FR" sz="2000">
                <a:solidFill>
                  <a:srgbClr val="636363"/>
                </a:solidFill>
                <a:latin typeface="Century Gothic"/>
                <a:ea typeface="Century Gothic"/>
                <a:cs typeface="Century Gothic"/>
                <a:sym typeface="Century Gothic"/>
              </a:rPr>
              <a:t>À la charge de l’organisateur</a:t>
            </a:r>
            <a:endParaRPr>
              <a:latin typeface="Century Gothic"/>
              <a:ea typeface="Century Gothic"/>
              <a:cs typeface="Century Gothic"/>
              <a:sym typeface="Century Gothic"/>
            </a:endParaRPr>
          </a:p>
        </p:txBody>
      </p:sp>
      <p:pic>
        <p:nvPicPr>
          <p:cNvPr id="78" name="Google Shape;78;p5"/>
          <p:cNvPicPr preferRelativeResize="0"/>
          <p:nvPr/>
        </p:nvPicPr>
        <p:blipFill rotWithShape="1">
          <a:blip r:embed="rId3">
            <a:alphaModFix/>
          </a:blip>
          <a:srcRect/>
          <a:stretch/>
        </p:blipFill>
        <p:spPr>
          <a:xfrm>
            <a:off x="6079660" y="0"/>
            <a:ext cx="3064340" cy="1071067"/>
          </a:xfrm>
          <a:prstGeom prst="rect">
            <a:avLst/>
          </a:prstGeom>
          <a:noFill/>
          <a:ln>
            <a:noFill/>
          </a:ln>
        </p:spPr>
      </p:pic>
      <p:sp>
        <p:nvSpPr>
          <p:cNvPr id="79" name="Google Shape;79;p5"/>
          <p:cNvSpPr/>
          <p:nvPr/>
        </p:nvSpPr>
        <p:spPr>
          <a:xfrm>
            <a:off x="182911" y="1546921"/>
            <a:ext cx="8571346" cy="3448123"/>
          </a:xfrm>
          <a:prstGeom prst="rect">
            <a:avLst/>
          </a:prstGeom>
          <a:noFill/>
          <a:ln>
            <a:noFill/>
          </a:ln>
        </p:spPr>
        <p:txBody>
          <a:bodyPr spcFirstLastPara="1" wrap="square" lIns="91425" tIns="45700" rIns="91425" bIns="45700" anchor="t" anchorCtr="0">
            <a:spAutoFit/>
          </a:bodyPr>
          <a:lstStyle/>
          <a:p>
            <a:pPr marL="298450" marR="0" lvl="0" indent="-285750" algn="l" rtl="0">
              <a:spcBef>
                <a:spcPts val="0"/>
              </a:spcBef>
              <a:spcAft>
                <a:spcPts val="0"/>
              </a:spcAft>
              <a:buClr>
                <a:srgbClr val="071F47"/>
              </a:buClr>
              <a:buSzPts val="1400"/>
              <a:buFont typeface="Noto Sans Symbols"/>
              <a:buChar char="❖"/>
            </a:pPr>
            <a:r>
              <a:rPr lang="fr-FR" sz="1400" b="1" i="0" u="none" strike="noStrike" cap="none">
                <a:solidFill>
                  <a:srgbClr val="071F47"/>
                </a:solidFill>
                <a:latin typeface="Century Gothic"/>
                <a:ea typeface="Century Gothic"/>
                <a:cs typeface="Century Gothic"/>
                <a:sym typeface="Century Gothic"/>
              </a:rPr>
              <a:t>Éléments de communication / Photos / Vidéos</a:t>
            </a:r>
            <a:endParaRPr/>
          </a:p>
          <a:p>
            <a:pPr marL="12700" marR="0" lvl="0" indent="0" algn="just" rtl="0">
              <a:spcBef>
                <a:spcPts val="0"/>
              </a:spcBef>
              <a:spcAft>
                <a:spcPts val="0"/>
              </a:spcAft>
              <a:buNone/>
            </a:pPr>
            <a:endParaRPr sz="1000" b="0" i="0" u="none" strike="noStrike" cap="none">
              <a:solidFill>
                <a:srgbClr val="17365D"/>
              </a:solidFill>
              <a:latin typeface="Century Gothic"/>
              <a:ea typeface="Century Gothic"/>
              <a:cs typeface="Century Gothic"/>
              <a:sym typeface="Century Gothic"/>
            </a:endParaRPr>
          </a:p>
          <a:p>
            <a:pPr marL="298450" marR="0" lvl="0" indent="-285750" algn="just" rtl="0">
              <a:lnSpc>
                <a:spcPct val="115000"/>
              </a:lnSpc>
              <a:spcBef>
                <a:spcPts val="0"/>
              </a:spcBef>
              <a:spcAft>
                <a:spcPts val="0"/>
              </a:spcAft>
              <a:buClr>
                <a:srgbClr val="17365D"/>
              </a:buClr>
              <a:buSzPts val="1400"/>
              <a:buFont typeface="Noto Sans Symbols"/>
              <a:buChar char="❑"/>
            </a:pPr>
            <a:r>
              <a:rPr lang="fr-FR">
                <a:solidFill>
                  <a:srgbClr val="17365D"/>
                </a:solidFill>
                <a:latin typeface="Century Gothic"/>
                <a:ea typeface="Century Gothic"/>
                <a:cs typeface="Century Gothic"/>
                <a:sym typeface="Century Gothic"/>
              </a:rPr>
              <a:t>Vous pourrez choisir un responsable de la communication en interne </a:t>
            </a:r>
            <a:r>
              <a:rPr lang="fr-FR" sz="1400" b="0" i="0" u="none" strike="noStrike" cap="none">
                <a:solidFill>
                  <a:srgbClr val="17365D"/>
                </a:solidFill>
                <a:latin typeface="Century Gothic"/>
                <a:ea typeface="Century Gothic"/>
                <a:cs typeface="Century Gothic"/>
                <a:sym typeface="Century Gothic"/>
              </a:rPr>
              <a:t>pour assurer le suivi de l’événement auprès de la Ligue</a:t>
            </a:r>
            <a:r>
              <a:rPr lang="fr-FR">
                <a:solidFill>
                  <a:srgbClr val="17365D"/>
                </a:solidFill>
                <a:latin typeface="Century Gothic"/>
                <a:ea typeface="Century Gothic"/>
                <a:cs typeface="Century Gothic"/>
                <a:sym typeface="Century Gothic"/>
              </a:rPr>
              <a:t> IDF, via la Commission Régionale des Manifestations.</a:t>
            </a:r>
            <a:endParaRPr>
              <a:solidFill>
                <a:srgbClr val="17365D"/>
              </a:solidFill>
              <a:latin typeface="Century Gothic"/>
              <a:ea typeface="Century Gothic"/>
              <a:cs typeface="Century Gothic"/>
              <a:sym typeface="Century Gothic"/>
            </a:endParaRPr>
          </a:p>
          <a:p>
            <a:pPr marL="298450" marR="0" lvl="0" indent="-285750" algn="just" rtl="0">
              <a:lnSpc>
                <a:spcPct val="115000"/>
              </a:lnSpc>
              <a:spcBef>
                <a:spcPts val="0"/>
              </a:spcBef>
              <a:spcAft>
                <a:spcPts val="0"/>
              </a:spcAft>
              <a:buClr>
                <a:srgbClr val="17365D"/>
              </a:buClr>
              <a:buSzPts val="1400"/>
              <a:buFont typeface="Century Gothic"/>
              <a:buChar char="❑"/>
            </a:pPr>
            <a:r>
              <a:rPr lang="fr-FR">
                <a:solidFill>
                  <a:srgbClr val="17365D"/>
                </a:solidFill>
                <a:latin typeface="Century Gothic"/>
                <a:ea typeface="Century Gothic"/>
                <a:cs typeface="Century Gothic"/>
                <a:sym typeface="Century Gothic"/>
              </a:rPr>
              <a:t>L’organisateur sera contacté avant l’événement par la responsable communication de la Ligue Île-de-France afin d’obtenir du contenu de communication. </a:t>
            </a:r>
            <a:endParaRPr>
              <a:solidFill>
                <a:srgbClr val="17365D"/>
              </a:solidFill>
              <a:latin typeface="Century Gothic"/>
              <a:ea typeface="Century Gothic"/>
              <a:cs typeface="Century Gothic"/>
              <a:sym typeface="Century Gothic"/>
            </a:endParaRPr>
          </a:p>
          <a:p>
            <a:pPr marL="298450" marR="0" lvl="0" indent="-285750" algn="just" rtl="0">
              <a:lnSpc>
                <a:spcPct val="115000"/>
              </a:lnSpc>
              <a:spcBef>
                <a:spcPts val="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Identifier la Ligue Île-de-France dans toutes les communications digitales faites pour l’événement.</a:t>
            </a:r>
            <a:endParaRPr sz="500" b="0" i="0" u="none" strike="noStrike" cap="none">
              <a:solidFill>
                <a:srgbClr val="17365D"/>
              </a:solidFill>
              <a:latin typeface="Century Gothic"/>
              <a:ea typeface="Century Gothic"/>
              <a:cs typeface="Century Gothic"/>
              <a:sym typeface="Century Gothic"/>
            </a:endParaRPr>
          </a:p>
          <a:p>
            <a:pPr marL="298450" marR="0" lvl="0" indent="-285750" algn="just" rtl="0">
              <a:spcBef>
                <a:spcPts val="100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L’organisateur s’engage à prendre des photos et/ou vidéos lors de l’événement : </a:t>
            </a:r>
            <a:endParaRPr/>
          </a:p>
          <a:p>
            <a:pPr marL="12700" marR="0" lvl="0" indent="0" algn="just" rtl="0">
              <a:spcBef>
                <a:spcPts val="0"/>
              </a:spcBef>
              <a:spcAft>
                <a:spcPts val="0"/>
              </a:spcAft>
              <a:buNone/>
            </a:pPr>
            <a:endParaRPr sz="500" b="0" i="0" u="none" strike="noStrike" cap="none">
              <a:solidFill>
                <a:srgbClr val="071F47"/>
              </a:solidFill>
              <a:latin typeface="Century Gothic"/>
              <a:ea typeface="Century Gothic"/>
              <a:cs typeface="Century Gothic"/>
              <a:sym typeface="Century Gothic"/>
            </a:endParaRPr>
          </a:p>
          <a:p>
            <a:pPr marL="12700" marR="0" lvl="0" indent="0" algn="just" rtl="0">
              <a:spcBef>
                <a:spcPts val="0"/>
              </a:spcBef>
              <a:spcAft>
                <a:spcPts val="0"/>
              </a:spcAft>
              <a:buNone/>
            </a:pPr>
            <a:r>
              <a:rPr lang="fr-FR" sz="1400" b="0" i="0" u="none" strike="noStrike" cap="none">
                <a:solidFill>
                  <a:srgbClr val="071F47"/>
                </a:solidFill>
                <a:latin typeface="Century Gothic"/>
                <a:ea typeface="Century Gothic"/>
                <a:cs typeface="Century Gothic"/>
                <a:sym typeface="Century Gothic"/>
              </a:rPr>
              <a:t>Les photos concernent :</a:t>
            </a:r>
            <a:endParaRPr/>
          </a:p>
          <a:p>
            <a:pPr marL="12700" marR="0" lvl="0" indent="0" algn="just" rtl="0">
              <a:spcBef>
                <a:spcPts val="0"/>
              </a:spcBef>
              <a:spcAft>
                <a:spcPts val="0"/>
              </a:spcAft>
              <a:buNone/>
            </a:pPr>
            <a:endParaRPr sz="500" b="0" i="0" u="none" strike="noStrike" cap="none">
              <a:solidFill>
                <a:srgbClr val="000000"/>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Chaque équipe participante,</a:t>
            </a:r>
            <a:endParaRPr sz="1400" b="0" i="0" u="none" strike="noStrike" cap="none">
              <a:solidFill>
                <a:srgbClr val="000000"/>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La cérémonie de remise des récompenses : chacune des équipes médaillées.</a:t>
            </a:r>
            <a:endParaRPr sz="1400" b="0" i="0" u="none" strike="noStrike" cap="none">
              <a:solidFill>
                <a:srgbClr val="000000"/>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Les arbitres (photo de groupe),</a:t>
            </a:r>
            <a:endParaRPr sz="1400" b="0" i="0" u="none" strike="noStrike" cap="none">
              <a:solidFill>
                <a:srgbClr val="000000"/>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Les actions de matchs, ambiance dans la salle, etc.</a:t>
            </a:r>
            <a:endParaRPr sz="1400" b="0" i="0" u="none" strike="noStrike" cap="none">
              <a:solidFill>
                <a:srgbClr val="17365D"/>
              </a:solidFill>
              <a:latin typeface="Century Gothic"/>
              <a:ea typeface="Century Gothic"/>
              <a:cs typeface="Century Gothic"/>
              <a:sym typeface="Century Gothic"/>
            </a:endParaRPr>
          </a:p>
          <a:p>
            <a:pPr marL="298450" marR="0" lvl="0" indent="-196850" algn="just" rtl="0">
              <a:spcBef>
                <a:spcPts val="0"/>
              </a:spcBef>
              <a:spcAft>
                <a:spcPts val="0"/>
              </a:spcAft>
              <a:buClr>
                <a:schemeClr val="dk1"/>
              </a:buClr>
              <a:buSzPts val="1400"/>
              <a:buFont typeface="Noto Sans Symbols"/>
              <a:buNone/>
            </a:pPr>
            <a:endParaRPr sz="1400" b="0" i="0" u="none" strike="noStrike" cap="none">
              <a:solidFill>
                <a:srgbClr val="17365D"/>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ctrTitle"/>
          </p:nvPr>
        </p:nvSpPr>
        <p:spPr>
          <a:xfrm>
            <a:off x="343663" y="1071067"/>
            <a:ext cx="8249842" cy="30589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636363"/>
              </a:buClr>
              <a:buSzPct val="100000"/>
              <a:buFont typeface="Century Gothic"/>
              <a:buNone/>
            </a:pPr>
            <a:r>
              <a:rPr lang="fr-FR" sz="2000">
                <a:solidFill>
                  <a:srgbClr val="636363"/>
                </a:solidFill>
                <a:latin typeface="Century Gothic"/>
                <a:ea typeface="Century Gothic"/>
                <a:cs typeface="Century Gothic"/>
                <a:sym typeface="Century Gothic"/>
              </a:rPr>
              <a:t>À la charge de l’organisateur</a:t>
            </a:r>
            <a:endParaRPr>
              <a:latin typeface="Century Gothic"/>
              <a:ea typeface="Century Gothic"/>
              <a:cs typeface="Century Gothic"/>
              <a:sym typeface="Century Gothic"/>
            </a:endParaRPr>
          </a:p>
        </p:txBody>
      </p:sp>
      <p:pic>
        <p:nvPicPr>
          <p:cNvPr id="85" name="Google Shape;85;p6"/>
          <p:cNvPicPr preferRelativeResize="0"/>
          <p:nvPr/>
        </p:nvPicPr>
        <p:blipFill rotWithShape="1">
          <a:blip r:embed="rId3">
            <a:alphaModFix/>
          </a:blip>
          <a:srcRect/>
          <a:stretch/>
        </p:blipFill>
        <p:spPr>
          <a:xfrm>
            <a:off x="6079660" y="0"/>
            <a:ext cx="3064340" cy="1071067"/>
          </a:xfrm>
          <a:prstGeom prst="rect">
            <a:avLst/>
          </a:prstGeom>
          <a:noFill/>
          <a:ln>
            <a:noFill/>
          </a:ln>
        </p:spPr>
      </p:pic>
      <p:sp>
        <p:nvSpPr>
          <p:cNvPr id="86" name="Google Shape;86;p6"/>
          <p:cNvSpPr/>
          <p:nvPr/>
        </p:nvSpPr>
        <p:spPr>
          <a:xfrm>
            <a:off x="286327" y="1376962"/>
            <a:ext cx="8514010" cy="4865434"/>
          </a:xfrm>
          <a:prstGeom prst="rect">
            <a:avLst/>
          </a:prstGeom>
          <a:noFill/>
          <a:ln>
            <a:noFill/>
          </a:ln>
        </p:spPr>
        <p:txBody>
          <a:bodyPr spcFirstLastPara="1" wrap="square" lIns="91425" tIns="45700" rIns="91425" bIns="45700" anchor="t" anchorCtr="0">
            <a:spAutoFit/>
          </a:bodyPr>
          <a:lstStyle/>
          <a:p>
            <a:pPr marL="298450" marR="0" lvl="0" indent="-196850" algn="l" rtl="0">
              <a:spcBef>
                <a:spcPts val="0"/>
              </a:spcBef>
              <a:spcAft>
                <a:spcPts val="0"/>
              </a:spcAft>
              <a:buClr>
                <a:schemeClr val="dk1"/>
              </a:buClr>
              <a:buSzPts val="1400"/>
              <a:buFont typeface="Noto Sans Symbols"/>
              <a:buNone/>
            </a:pPr>
            <a:endParaRPr sz="1400" b="1" i="0" u="none" strike="noStrike" cap="none">
              <a:solidFill>
                <a:srgbClr val="071F47"/>
              </a:solidFill>
              <a:latin typeface="Century Gothic"/>
              <a:ea typeface="Century Gothic"/>
              <a:cs typeface="Century Gothic"/>
              <a:sym typeface="Century Gothic"/>
            </a:endParaRPr>
          </a:p>
          <a:p>
            <a:pPr marL="298450" marR="0" lvl="0" indent="-285750" algn="l" rtl="0">
              <a:spcBef>
                <a:spcPts val="100"/>
              </a:spcBef>
              <a:spcAft>
                <a:spcPts val="0"/>
              </a:spcAft>
              <a:buClr>
                <a:srgbClr val="071F47"/>
              </a:buClr>
              <a:buSzPts val="1400"/>
              <a:buFont typeface="Noto Sans Symbols"/>
              <a:buChar char="❖"/>
            </a:pPr>
            <a:r>
              <a:rPr lang="fr-FR" sz="1400" b="1" i="0" u="none" strike="noStrike" cap="none">
                <a:solidFill>
                  <a:srgbClr val="071F47"/>
                </a:solidFill>
                <a:latin typeface="Century Gothic"/>
                <a:ea typeface="Century Gothic"/>
                <a:cs typeface="Century Gothic"/>
                <a:sym typeface="Century Gothic"/>
              </a:rPr>
              <a:t>Cérémonie de remise des récompenses</a:t>
            </a:r>
            <a:endParaRPr/>
          </a:p>
          <a:p>
            <a:pPr marL="12700" marR="0" lvl="0" indent="0" algn="l" rtl="0">
              <a:spcBef>
                <a:spcPts val="100"/>
              </a:spcBef>
              <a:spcAft>
                <a:spcPts val="0"/>
              </a:spcAft>
              <a:buNone/>
            </a:pPr>
            <a:endParaRPr sz="800" b="0" i="0" u="none" strike="noStrike" cap="none">
              <a:solidFill>
                <a:srgbClr val="071F47"/>
              </a:solidFill>
              <a:latin typeface="Century Gothic"/>
              <a:ea typeface="Century Gothic"/>
              <a:cs typeface="Century Gothic"/>
              <a:sym typeface="Century Gothic"/>
            </a:endParaRPr>
          </a:p>
          <a:p>
            <a:pPr marL="298450" marR="0" lvl="0" indent="-285750" algn="l" rtl="0">
              <a:spcBef>
                <a:spcPts val="10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La mise à disposition d’un podium pour la cérémonie de remise des récompenses est obligatoire comme stipulé dans le présent document (Page 3).</a:t>
            </a:r>
            <a:endParaRPr sz="800" b="0" i="0" u="none" strike="noStrike" cap="none">
              <a:solidFill>
                <a:srgbClr val="071F47"/>
              </a:solidFill>
              <a:latin typeface="Century Gothic"/>
              <a:ea typeface="Century Gothic"/>
              <a:cs typeface="Century Gothic"/>
              <a:sym typeface="Century Gothic"/>
            </a:endParaRPr>
          </a:p>
          <a:p>
            <a:pPr marL="298450" marR="0" lvl="0" indent="-285750" algn="just" rtl="0">
              <a:spcBef>
                <a:spcPts val="10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Toutes les équipes participantes sont invitées à l</a:t>
            </a:r>
            <a:r>
              <a:rPr lang="fr-FR">
                <a:solidFill>
                  <a:srgbClr val="17365D"/>
                </a:solidFill>
                <a:latin typeface="Century Gothic"/>
                <a:ea typeface="Century Gothic"/>
                <a:cs typeface="Century Gothic"/>
                <a:sym typeface="Century Gothic"/>
              </a:rPr>
              <a:t>a </a:t>
            </a:r>
            <a:r>
              <a:rPr lang="fr-FR" sz="1400" b="0" i="0" u="none" strike="noStrike" cap="none">
                <a:solidFill>
                  <a:srgbClr val="17365D"/>
                </a:solidFill>
                <a:latin typeface="Century Gothic"/>
                <a:ea typeface="Century Gothic"/>
                <a:cs typeface="Century Gothic"/>
                <a:sym typeface="Century Gothic"/>
              </a:rPr>
              <a:t>cérémonie de remise de récompenses. En cas d’absence, l’amende adoptée en AG sera appliquée (6 joueurs (ses) minimum pour le 6X6 et 4 joueurs (ses) minimum pour le 4X4).</a:t>
            </a:r>
            <a:endParaRPr/>
          </a:p>
          <a:p>
            <a:pPr marL="298450" marR="0" lvl="0" indent="-285750" algn="just" rtl="0">
              <a:spcBef>
                <a:spcPts val="10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Le club organisateur prévoit une cérémonie assez courte avec dans la mesure du possible un défilé des équipes devant le podium pour permettre la prise des photos. Une ambiance musicale festive et une sonorisation permettant l’intervention d’un speaker. </a:t>
            </a:r>
            <a:endParaRPr/>
          </a:p>
          <a:p>
            <a:pPr marL="298450" marR="0" lvl="0" indent="-285750" algn="just" rtl="0">
              <a:spcBef>
                <a:spcPts val="10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La remise de récompenses peut permettre aux personnalités invitées par le club d’y être associés (maire, élu local, président club omnisport, sportif connu…etc.). </a:t>
            </a:r>
            <a:endParaRPr/>
          </a:p>
          <a:p>
            <a:pPr marL="298450" marR="0" lvl="0" indent="-285750" algn="just" rtl="0">
              <a:spcBef>
                <a:spcPts val="100"/>
              </a:spcBef>
              <a:spcAft>
                <a:spcPts val="0"/>
              </a:spcAft>
              <a:buClr>
                <a:srgbClr val="17365D"/>
              </a:buClr>
              <a:buSzPts val="1400"/>
              <a:buFont typeface="Noto Sans Symbols"/>
              <a:buChar char="❑"/>
            </a:pPr>
            <a:r>
              <a:rPr lang="fr-FR" sz="1400" b="0" i="0" u="sng" strike="noStrike" cap="none">
                <a:solidFill>
                  <a:srgbClr val="17365D"/>
                </a:solidFill>
                <a:latin typeface="Century Gothic"/>
                <a:ea typeface="Century Gothic"/>
                <a:cs typeface="Century Gothic"/>
                <a:sym typeface="Century Gothic"/>
              </a:rPr>
              <a:t>Nota bene </a:t>
            </a:r>
            <a:r>
              <a:rPr lang="fr-FR" sz="1400" b="0" i="0" u="none" strike="noStrike" cap="none">
                <a:solidFill>
                  <a:srgbClr val="17365D"/>
                </a:solidFill>
                <a:latin typeface="Century Gothic"/>
                <a:ea typeface="Century Gothic"/>
                <a:cs typeface="Century Gothic"/>
                <a:sym typeface="Century Gothic"/>
              </a:rPr>
              <a:t>: les cérémonies de clôture sont de moments forts dans l’expérience de nos jeunes volleyeurs, c’est pour cela qu’il est nécessaire de leur accorder de l’importance.</a:t>
            </a:r>
            <a:endParaRPr sz="800" b="0" i="0" u="none" strike="noStrike" cap="none">
              <a:solidFill>
                <a:srgbClr val="17365D"/>
              </a:solidFill>
              <a:latin typeface="Century Gothic"/>
              <a:ea typeface="Century Gothic"/>
              <a:cs typeface="Century Gothic"/>
              <a:sym typeface="Century Gothic"/>
            </a:endParaRPr>
          </a:p>
          <a:p>
            <a:pPr marL="298450" marR="0" lvl="0" indent="-196850" algn="l" rtl="0">
              <a:spcBef>
                <a:spcPts val="100"/>
              </a:spcBef>
              <a:spcAft>
                <a:spcPts val="0"/>
              </a:spcAft>
              <a:buClr>
                <a:schemeClr val="dk1"/>
              </a:buClr>
              <a:buSzPts val="1400"/>
              <a:buFont typeface="Noto Sans Symbols"/>
              <a:buNone/>
            </a:pPr>
            <a:endParaRPr sz="1400" b="0" i="0" u="none" strike="noStrike" cap="none">
              <a:solidFill>
                <a:srgbClr val="071F47"/>
              </a:solidFill>
              <a:latin typeface="Century Gothic"/>
              <a:ea typeface="Century Gothic"/>
              <a:cs typeface="Century Gothic"/>
              <a:sym typeface="Century Gothic"/>
            </a:endParaRPr>
          </a:p>
          <a:p>
            <a:pPr marL="298450" marR="0" lvl="0" indent="-285750" algn="l" rtl="0">
              <a:spcBef>
                <a:spcPts val="100"/>
              </a:spcBef>
              <a:spcAft>
                <a:spcPts val="0"/>
              </a:spcAft>
              <a:buClr>
                <a:srgbClr val="071F47"/>
              </a:buClr>
              <a:buSzPts val="1400"/>
              <a:buFont typeface="Noto Sans Symbols"/>
              <a:buChar char="❖"/>
            </a:pPr>
            <a:r>
              <a:rPr lang="fr-FR" sz="1400" b="1" i="0" u="none" strike="noStrike" cap="none">
                <a:solidFill>
                  <a:srgbClr val="071F47"/>
                </a:solidFill>
                <a:latin typeface="Century Gothic"/>
                <a:ea typeface="Century Gothic"/>
                <a:cs typeface="Century Gothic"/>
                <a:sym typeface="Century Gothic"/>
              </a:rPr>
              <a:t>Buvette</a:t>
            </a:r>
            <a:endParaRPr/>
          </a:p>
          <a:p>
            <a:pPr marL="12700" marR="0" lvl="0" indent="0" algn="l" rtl="0">
              <a:spcBef>
                <a:spcPts val="100"/>
              </a:spcBef>
              <a:spcAft>
                <a:spcPts val="0"/>
              </a:spcAft>
              <a:buNone/>
            </a:pPr>
            <a:endParaRPr sz="800" b="1" i="0" u="none" strike="noStrike" cap="none">
              <a:solidFill>
                <a:srgbClr val="071F47"/>
              </a:solidFill>
              <a:latin typeface="Century Gothic"/>
              <a:ea typeface="Century Gothic"/>
              <a:cs typeface="Century Gothic"/>
              <a:sym typeface="Century Gothic"/>
            </a:endParaRPr>
          </a:p>
          <a:p>
            <a:pPr marL="298450" marR="0" lvl="0" indent="-285750" algn="just" rtl="0">
              <a:spcBef>
                <a:spcPts val="10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Les GSA désignés par la CRS pour l’organisation des phases finales du championnat régional, pourront prévoir une buvette à leurs seuls bénéfices, celle-ci devra être mentionnée dans le dossier de candidature. Pour quelle soit intéressante pour un GSA, il est ainsi judicieux de promouvoir l’événement pour faire venir du public.</a:t>
            </a:r>
            <a:endParaRPr sz="1400" b="0" i="0" u="none" strike="noStrike" cap="none">
              <a:solidFill>
                <a:srgbClr val="17365D"/>
              </a:solidFill>
              <a:latin typeface="Century Gothic"/>
              <a:ea typeface="Century Gothic"/>
              <a:cs typeface="Century Gothic"/>
              <a:sym typeface="Century Gothic"/>
            </a:endParaRPr>
          </a:p>
          <a:p>
            <a:pPr marL="298450" marR="0" lvl="0" indent="-254000" algn="just" rtl="0">
              <a:spcBef>
                <a:spcPts val="0"/>
              </a:spcBef>
              <a:spcAft>
                <a:spcPts val="0"/>
              </a:spcAft>
              <a:buClr>
                <a:schemeClr val="dk1"/>
              </a:buClr>
              <a:buSzPts val="500"/>
              <a:buFont typeface="Noto Sans Symbols"/>
              <a:buNone/>
            </a:pPr>
            <a:endParaRPr sz="500" b="0" i="0" u="none" strike="noStrike" cap="none">
              <a:solidFill>
                <a:srgbClr val="17365D"/>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7"/>
          <p:cNvSpPr txBox="1">
            <a:spLocks noGrp="1"/>
          </p:cNvSpPr>
          <p:nvPr>
            <p:ph type="ctrTitle"/>
          </p:nvPr>
        </p:nvSpPr>
        <p:spPr>
          <a:xfrm>
            <a:off x="343663" y="2453223"/>
            <a:ext cx="8249842" cy="30589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636363"/>
              </a:buClr>
              <a:buSzPct val="100000"/>
              <a:buFont typeface="Century Gothic"/>
              <a:buNone/>
            </a:pPr>
            <a:r>
              <a:rPr lang="fr-FR" sz="2000">
                <a:solidFill>
                  <a:srgbClr val="636363"/>
                </a:solidFill>
                <a:latin typeface="Century Gothic"/>
                <a:ea typeface="Century Gothic"/>
                <a:cs typeface="Century Gothic"/>
                <a:sym typeface="Century Gothic"/>
              </a:rPr>
              <a:t>Participation de la Ligue île de France de Volley</a:t>
            </a:r>
            <a:endParaRPr>
              <a:latin typeface="Century Gothic"/>
              <a:ea typeface="Century Gothic"/>
              <a:cs typeface="Century Gothic"/>
              <a:sym typeface="Century Gothic"/>
            </a:endParaRPr>
          </a:p>
        </p:txBody>
      </p:sp>
      <p:pic>
        <p:nvPicPr>
          <p:cNvPr id="92" name="Google Shape;92;p7"/>
          <p:cNvPicPr preferRelativeResize="0"/>
          <p:nvPr/>
        </p:nvPicPr>
        <p:blipFill rotWithShape="1">
          <a:blip r:embed="rId3">
            <a:alphaModFix/>
          </a:blip>
          <a:srcRect/>
          <a:stretch/>
        </p:blipFill>
        <p:spPr>
          <a:xfrm>
            <a:off x="6079660" y="0"/>
            <a:ext cx="3064340" cy="1071067"/>
          </a:xfrm>
          <a:prstGeom prst="rect">
            <a:avLst/>
          </a:prstGeom>
          <a:noFill/>
          <a:ln>
            <a:noFill/>
          </a:ln>
        </p:spPr>
      </p:pic>
      <p:sp>
        <p:nvSpPr>
          <p:cNvPr id="93" name="Google Shape;93;p7"/>
          <p:cNvSpPr/>
          <p:nvPr/>
        </p:nvSpPr>
        <p:spPr>
          <a:xfrm>
            <a:off x="343663" y="2871769"/>
            <a:ext cx="8560192" cy="3216265"/>
          </a:xfrm>
          <a:prstGeom prst="rect">
            <a:avLst/>
          </a:prstGeom>
          <a:noFill/>
          <a:ln>
            <a:noFill/>
          </a:ln>
        </p:spPr>
        <p:txBody>
          <a:bodyPr spcFirstLastPara="1" wrap="square" lIns="91425" tIns="45700" rIns="91425" bIns="45700" anchor="t" anchorCtr="0">
            <a:spAutoFit/>
          </a:bodyPr>
          <a:lstStyle/>
          <a:p>
            <a:pPr marL="298450" marR="0" lvl="0" indent="-285750" algn="just" rtl="0">
              <a:spcBef>
                <a:spcPts val="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La Ligue île de France de Volley apporte </a:t>
            </a:r>
            <a:r>
              <a:rPr lang="fr-FR" sz="1400" b="1" i="0" u="sng" strike="noStrike" cap="none">
                <a:solidFill>
                  <a:srgbClr val="071F47"/>
                </a:solidFill>
                <a:latin typeface="Century Gothic"/>
                <a:ea typeface="Century Gothic"/>
                <a:cs typeface="Century Gothic"/>
                <a:sym typeface="Century Gothic"/>
              </a:rPr>
              <a:t>une participation financière </a:t>
            </a:r>
            <a:r>
              <a:rPr lang="fr-FR" sz="1400" b="0" i="0" u="none" strike="noStrike" cap="none">
                <a:solidFill>
                  <a:srgbClr val="071F47"/>
                </a:solidFill>
                <a:latin typeface="Century Gothic"/>
                <a:ea typeface="Century Gothic"/>
                <a:cs typeface="Century Gothic"/>
                <a:sym typeface="Century Gothic"/>
              </a:rPr>
              <a:t>à chaque GSA organisateur  à hauteur de </a:t>
            </a:r>
            <a:r>
              <a:rPr lang="fr-FR" sz="1400" b="1" i="0" u="none" strike="noStrike" cap="none">
                <a:solidFill>
                  <a:srgbClr val="FF0000"/>
                </a:solidFill>
                <a:latin typeface="Century Gothic"/>
                <a:ea typeface="Century Gothic"/>
                <a:cs typeface="Century Gothic"/>
                <a:sym typeface="Century Gothic"/>
              </a:rPr>
              <a:t>250 euros</a:t>
            </a:r>
            <a:r>
              <a:rPr lang="fr-FR" sz="1400" b="0" i="0" u="none" strike="noStrike" cap="none">
                <a:solidFill>
                  <a:srgbClr val="FF0000"/>
                </a:solidFill>
                <a:latin typeface="Century Gothic"/>
                <a:ea typeface="Century Gothic"/>
                <a:cs typeface="Century Gothic"/>
                <a:sym typeface="Century Gothic"/>
              </a:rPr>
              <a:t> </a:t>
            </a:r>
            <a:r>
              <a:rPr lang="fr-FR" sz="1400" b="0" i="0" u="none" strike="noStrike" cap="none">
                <a:solidFill>
                  <a:srgbClr val="071F47"/>
                </a:solidFill>
                <a:latin typeface="Century Gothic"/>
                <a:ea typeface="Century Gothic"/>
                <a:cs typeface="Century Gothic"/>
                <a:sym typeface="Century Gothic"/>
              </a:rPr>
              <a:t>par journée de compétition. Pour obtenir cette subvention, le club organisateur devra fournir la copie d’une facture d’achat de matériel, équipement, fournitures de l’année en cours d’un montant supérieur ou égal à la somme allouée. </a:t>
            </a:r>
            <a:endParaRPr/>
          </a:p>
          <a:p>
            <a:pPr marL="298450" marR="0" lvl="0" indent="-254000" algn="just" rtl="0">
              <a:spcBef>
                <a:spcPts val="600"/>
              </a:spcBef>
              <a:spcAft>
                <a:spcPts val="0"/>
              </a:spcAft>
              <a:buClr>
                <a:schemeClr val="dk1"/>
              </a:buClr>
              <a:buSzPts val="500"/>
              <a:buFont typeface="Noto Sans Symbols"/>
              <a:buNone/>
            </a:pPr>
            <a:endParaRPr sz="500" b="0" i="0" u="none" strike="noStrike" cap="none">
              <a:solidFill>
                <a:srgbClr val="071F47"/>
              </a:solidFill>
              <a:highlight>
                <a:srgbClr val="FFFF00"/>
              </a:highlight>
              <a:latin typeface="Century Gothic"/>
              <a:ea typeface="Century Gothic"/>
              <a:cs typeface="Century Gothic"/>
              <a:sym typeface="Century Gothic"/>
            </a:endParaRPr>
          </a:p>
          <a:p>
            <a:pPr marL="298450" marR="0" lvl="0" indent="-285750" algn="just" rtl="0">
              <a:spcBef>
                <a:spcPts val="600"/>
              </a:spcBef>
              <a:spcAft>
                <a:spcPts val="0"/>
              </a:spcAft>
              <a:buClr>
                <a:srgbClr val="071F47"/>
              </a:buClr>
              <a:buSzPts val="1400"/>
              <a:buFont typeface="Noto Sans Symbols"/>
              <a:buChar char="❑"/>
            </a:pPr>
            <a:r>
              <a:rPr lang="fr-FR" sz="1400" b="1" i="0" u="sng" strike="noStrike" cap="none">
                <a:solidFill>
                  <a:srgbClr val="071F47"/>
                </a:solidFill>
                <a:latin typeface="Century Gothic"/>
                <a:ea typeface="Century Gothic"/>
                <a:cs typeface="Century Gothic"/>
                <a:sym typeface="Century Gothic"/>
              </a:rPr>
              <a:t>La Ligue IDF de volley fournit à l’organisateur </a:t>
            </a:r>
            <a:r>
              <a:rPr lang="fr-FR" sz="1400" b="0" i="0" u="none" strike="noStrike" cap="none">
                <a:solidFill>
                  <a:srgbClr val="071F47"/>
                </a:solidFill>
                <a:latin typeface="Century Gothic"/>
                <a:ea typeface="Century Gothic"/>
                <a:cs typeface="Century Gothic"/>
                <a:sym typeface="Century Gothic"/>
              </a:rPr>
              <a:t>:</a:t>
            </a:r>
            <a:endParaRPr/>
          </a:p>
          <a:p>
            <a:pPr marL="12700" marR="0" lvl="0" indent="0" algn="just" rtl="0">
              <a:spcBef>
                <a:spcPts val="0"/>
              </a:spcBef>
              <a:spcAft>
                <a:spcPts val="0"/>
              </a:spcAft>
              <a:buNone/>
            </a:pPr>
            <a:endParaRPr sz="500" b="0" i="0" u="none" strike="noStrike" cap="none">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Les visuels digitaux des finales. </a:t>
            </a:r>
            <a:endParaRPr/>
          </a:p>
          <a:p>
            <a:pPr marL="12700" marR="0" lvl="0" indent="0" algn="just" rtl="0">
              <a:spcBef>
                <a:spcPts val="0"/>
              </a:spcBef>
              <a:spcAft>
                <a:spcPts val="0"/>
              </a:spcAft>
              <a:buNone/>
            </a:pPr>
            <a:endParaRPr sz="500" b="0" i="0" u="none" strike="noStrike" cap="none">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Deux kakémonos « Finales du championnat » à installer dans le gymnase lors de l’événement (devront être restitués à la fin de la compétition).</a:t>
            </a:r>
            <a:endParaRPr/>
          </a:p>
          <a:p>
            <a:pPr marL="12700" marR="0" lvl="0" indent="0" algn="just" rtl="0">
              <a:spcBef>
                <a:spcPts val="0"/>
              </a:spcBef>
              <a:spcAft>
                <a:spcPts val="0"/>
              </a:spcAft>
              <a:buNone/>
            </a:pPr>
            <a:endParaRPr sz="500" b="0" i="0" u="none" strike="noStrike" cap="none">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Un Kakémono « Ligue île de France de Volley » à installer dans le gymnase lors de l’événement (devra être restitué être restitués à la fin de la compétition).</a:t>
            </a:r>
            <a:endParaRPr/>
          </a:p>
          <a:p>
            <a:pPr marL="12700" marR="0" lvl="0" indent="0" algn="just" rtl="0">
              <a:spcBef>
                <a:spcPts val="0"/>
              </a:spcBef>
              <a:spcAft>
                <a:spcPts val="0"/>
              </a:spcAft>
              <a:buNone/>
            </a:pPr>
            <a:endParaRPr sz="1400" b="0" i="0" u="none" strike="noStrike" cap="none">
              <a:solidFill>
                <a:srgbClr val="071F47"/>
              </a:solidFill>
              <a:latin typeface="Century Gothic"/>
              <a:ea typeface="Century Gothic"/>
              <a:cs typeface="Century Gothic"/>
              <a:sym typeface="Century Gothic"/>
            </a:endParaRPr>
          </a:p>
          <a:p>
            <a:pPr marL="12700" marR="0" lvl="0" indent="0" algn="just" rtl="0">
              <a:spcBef>
                <a:spcPts val="0"/>
              </a:spcBef>
              <a:spcAft>
                <a:spcPts val="0"/>
              </a:spcAft>
              <a:buNone/>
            </a:pPr>
            <a:endParaRPr sz="500" b="0" i="0" u="none" strike="noStrike" cap="none">
              <a:solidFill>
                <a:srgbClr val="071F47"/>
              </a:solidFill>
              <a:latin typeface="Century Gothic"/>
              <a:ea typeface="Century Gothic"/>
              <a:cs typeface="Century Gothic"/>
              <a:sym typeface="Century Gothic"/>
            </a:endParaRPr>
          </a:p>
        </p:txBody>
      </p:sp>
      <p:sp>
        <p:nvSpPr>
          <p:cNvPr id="94" name="Google Shape;94;p7"/>
          <p:cNvSpPr/>
          <p:nvPr/>
        </p:nvSpPr>
        <p:spPr>
          <a:xfrm>
            <a:off x="343650" y="1071067"/>
            <a:ext cx="8560200" cy="1182300"/>
          </a:xfrm>
          <a:prstGeom prst="rect">
            <a:avLst/>
          </a:prstGeom>
          <a:noFill/>
          <a:ln>
            <a:noFill/>
          </a:ln>
        </p:spPr>
        <p:txBody>
          <a:bodyPr spcFirstLastPara="1" wrap="square" lIns="91425" tIns="45700" rIns="91425" bIns="45700" anchor="t" anchorCtr="0">
            <a:spAutoFit/>
          </a:bodyPr>
          <a:lstStyle/>
          <a:p>
            <a:pPr marL="298450" marR="0" lvl="0" indent="-285750" algn="l" rtl="0">
              <a:spcBef>
                <a:spcPts val="0"/>
              </a:spcBef>
              <a:spcAft>
                <a:spcPts val="0"/>
              </a:spcAft>
              <a:buClr>
                <a:srgbClr val="071F47"/>
              </a:buClr>
              <a:buSzPts val="1400"/>
              <a:buFont typeface="Noto Sans Symbols"/>
              <a:buChar char="❖"/>
            </a:pPr>
            <a:r>
              <a:rPr lang="fr-FR" sz="1400" b="1" i="0" u="none" strike="noStrike" cap="none">
                <a:solidFill>
                  <a:srgbClr val="071F47"/>
                </a:solidFill>
                <a:latin typeface="Century Gothic"/>
                <a:ea typeface="Century Gothic"/>
                <a:cs typeface="Century Gothic"/>
                <a:sym typeface="Century Gothic"/>
              </a:rPr>
              <a:t>Établissement du dossier complet de candidature à transmettre à la C</a:t>
            </a:r>
            <a:r>
              <a:rPr lang="fr-FR" b="1">
                <a:solidFill>
                  <a:srgbClr val="071F47"/>
                </a:solidFill>
                <a:latin typeface="Century Gothic"/>
                <a:ea typeface="Century Gothic"/>
                <a:cs typeface="Century Gothic"/>
                <a:sym typeface="Century Gothic"/>
              </a:rPr>
              <a:t>ommission Régionale des Manifestations (CRM)</a:t>
            </a:r>
            <a:endParaRPr/>
          </a:p>
          <a:p>
            <a:pPr marL="12700" marR="0" lvl="0" indent="0" algn="l" rtl="0">
              <a:spcBef>
                <a:spcPts val="100"/>
              </a:spcBef>
              <a:spcAft>
                <a:spcPts val="0"/>
              </a:spcAft>
              <a:buNone/>
            </a:pPr>
            <a:endParaRPr sz="1000" b="0" i="0" u="none" strike="noStrike" cap="none">
              <a:solidFill>
                <a:srgbClr val="17365D"/>
              </a:solidFill>
              <a:latin typeface="Century Gothic"/>
              <a:ea typeface="Century Gothic"/>
              <a:cs typeface="Century Gothic"/>
              <a:sym typeface="Century Gothic"/>
            </a:endParaRPr>
          </a:p>
          <a:p>
            <a:pPr marL="299085" marR="0" lvl="0" indent="-286385" algn="l" rtl="0">
              <a:spcBef>
                <a:spcPts val="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Descriptif avec photos des installations sportives (plan, adresse…etc.).</a:t>
            </a:r>
            <a:endParaRPr/>
          </a:p>
          <a:p>
            <a:pPr marL="12700" marR="0" lvl="0" indent="0" algn="l" rtl="0">
              <a:spcBef>
                <a:spcPts val="0"/>
              </a:spcBef>
              <a:spcAft>
                <a:spcPts val="0"/>
              </a:spcAft>
              <a:buNone/>
            </a:pPr>
            <a:endParaRPr sz="800" b="0" i="0" u="none" strike="noStrike" cap="none">
              <a:solidFill>
                <a:srgbClr val="071F47"/>
              </a:solidFill>
              <a:latin typeface="Century Gothic"/>
              <a:ea typeface="Century Gothic"/>
              <a:cs typeface="Century Gothic"/>
              <a:sym typeface="Century Gothic"/>
            </a:endParaRPr>
          </a:p>
          <a:p>
            <a:pPr marL="299085" marR="0" lvl="0" indent="-286385" algn="l" rtl="0">
              <a:spcBef>
                <a:spcPts val="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Organigramme des personnes impliquées dans l’organisation.</a:t>
            </a:r>
            <a:endParaRPr sz="1400" b="0" i="0" u="none" strike="noStrike" cap="none">
              <a:solidFill>
                <a:srgbClr val="071F47"/>
              </a:solidFill>
              <a:latin typeface="Century Gothic"/>
              <a:ea typeface="Century Gothic"/>
              <a:cs typeface="Century Gothic"/>
              <a:sym typeface="Century Gothic"/>
            </a:endParaRPr>
          </a:p>
          <a:p>
            <a:pPr marL="12700" marR="0" lvl="0" indent="0" algn="l" rtl="0">
              <a:spcBef>
                <a:spcPts val="0"/>
              </a:spcBef>
              <a:spcAft>
                <a:spcPts val="0"/>
              </a:spcAft>
              <a:buNone/>
            </a:pPr>
            <a:endParaRPr sz="500" b="0" i="0" u="none" strike="noStrike" cap="none">
              <a:solidFill>
                <a:srgbClr val="071F47"/>
              </a:solidFill>
              <a:latin typeface="Century Gothic"/>
              <a:ea typeface="Century Gothic"/>
              <a:cs typeface="Century Gothic"/>
              <a:sym typeface="Century Gothic"/>
            </a:endParaRPr>
          </a:p>
          <a:p>
            <a:pPr marL="12700" marR="0" lvl="0" indent="0" algn="l" rtl="0">
              <a:spcBef>
                <a:spcPts val="0"/>
              </a:spcBef>
              <a:spcAft>
                <a:spcPts val="0"/>
              </a:spcAft>
              <a:buNone/>
            </a:pPr>
            <a:endParaRPr sz="500" b="0" i="0" u="none" strike="noStrike" cap="none">
              <a:solidFill>
                <a:srgbClr val="071F47"/>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ctrTitle"/>
          </p:nvPr>
        </p:nvSpPr>
        <p:spPr>
          <a:xfrm>
            <a:off x="343663" y="998312"/>
            <a:ext cx="8249842" cy="30589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636363"/>
              </a:buClr>
              <a:buSzPct val="100000"/>
              <a:buFont typeface="Century Gothic"/>
              <a:buNone/>
            </a:pPr>
            <a:r>
              <a:rPr lang="fr-FR" sz="2000">
                <a:solidFill>
                  <a:srgbClr val="636363"/>
                </a:solidFill>
                <a:latin typeface="Century Gothic"/>
                <a:ea typeface="Century Gothic"/>
                <a:cs typeface="Century Gothic"/>
                <a:sym typeface="Century Gothic"/>
              </a:rPr>
              <a:t>Participation de la Ligue île de France de Volley</a:t>
            </a:r>
            <a:r>
              <a:rPr lang="fr-FR" sz="2000">
                <a:solidFill>
                  <a:srgbClr val="636363"/>
                </a:solidFill>
              </a:rPr>
              <a:t/>
            </a:r>
            <a:br>
              <a:rPr lang="fr-FR" sz="2000">
                <a:solidFill>
                  <a:srgbClr val="636363"/>
                </a:solidFill>
              </a:rPr>
            </a:br>
            <a:r>
              <a:rPr lang="fr-FR" sz="2000">
                <a:solidFill>
                  <a:srgbClr val="636363"/>
                </a:solidFill>
              </a:rPr>
              <a:t/>
            </a:r>
            <a:br>
              <a:rPr lang="fr-FR" sz="2000">
                <a:solidFill>
                  <a:srgbClr val="636363"/>
                </a:solidFill>
              </a:rPr>
            </a:br>
            <a:endParaRPr/>
          </a:p>
        </p:txBody>
      </p:sp>
      <p:pic>
        <p:nvPicPr>
          <p:cNvPr id="100" name="Google Shape;100;p8"/>
          <p:cNvPicPr preferRelativeResize="0"/>
          <p:nvPr/>
        </p:nvPicPr>
        <p:blipFill rotWithShape="1">
          <a:blip r:embed="rId3">
            <a:alphaModFix/>
          </a:blip>
          <a:srcRect/>
          <a:stretch/>
        </p:blipFill>
        <p:spPr>
          <a:xfrm>
            <a:off x="6079660" y="0"/>
            <a:ext cx="3064340" cy="1071067"/>
          </a:xfrm>
          <a:prstGeom prst="rect">
            <a:avLst/>
          </a:prstGeom>
          <a:noFill/>
          <a:ln>
            <a:noFill/>
          </a:ln>
        </p:spPr>
      </p:pic>
      <p:sp>
        <p:nvSpPr>
          <p:cNvPr id="101" name="Google Shape;101;p8"/>
          <p:cNvSpPr/>
          <p:nvPr/>
        </p:nvSpPr>
        <p:spPr>
          <a:xfrm>
            <a:off x="343663" y="1397665"/>
            <a:ext cx="8560192" cy="4431942"/>
          </a:xfrm>
          <a:prstGeom prst="rect">
            <a:avLst/>
          </a:prstGeom>
          <a:noFill/>
          <a:ln>
            <a:noFill/>
          </a:ln>
        </p:spPr>
        <p:txBody>
          <a:bodyPr spcFirstLastPara="1" wrap="square" lIns="91425" tIns="45700" rIns="91425" bIns="45700" anchor="t" anchorCtr="0">
            <a:spAutoFit/>
          </a:bodyPr>
          <a:lstStyle/>
          <a:p>
            <a:pPr marL="298450" marR="0" lvl="0" indent="-285750" algn="just" rtl="0">
              <a:spcBef>
                <a:spcPts val="0"/>
              </a:spcBef>
              <a:spcAft>
                <a:spcPts val="0"/>
              </a:spcAft>
              <a:buClr>
                <a:srgbClr val="071F47"/>
              </a:buClr>
              <a:buSzPts val="1400"/>
              <a:buFont typeface="Noto Sans Symbols"/>
              <a:buChar char="✔"/>
            </a:pPr>
            <a:r>
              <a:rPr lang="fr-FR" sz="1400" b="1" i="0" u="sng" strike="noStrike" cap="none" dirty="0">
                <a:solidFill>
                  <a:srgbClr val="071F47"/>
                </a:solidFill>
                <a:latin typeface="Century Gothic"/>
                <a:ea typeface="Century Gothic"/>
                <a:cs typeface="Century Gothic"/>
                <a:sym typeface="Century Gothic"/>
              </a:rPr>
              <a:t>Les récompenses </a:t>
            </a:r>
            <a:r>
              <a:rPr lang="fr-FR" sz="1400" b="0" i="0" u="none" strike="noStrike" cap="none" dirty="0">
                <a:solidFill>
                  <a:srgbClr val="071F47"/>
                </a:solidFill>
                <a:latin typeface="Century Gothic"/>
                <a:ea typeface="Century Gothic"/>
                <a:cs typeface="Century Gothic"/>
                <a:sym typeface="Century Gothic"/>
              </a:rPr>
              <a:t>:</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1" i="0" u="sng" strike="noStrike" cap="none" dirty="0">
                <a:solidFill>
                  <a:srgbClr val="071F47"/>
                </a:solidFill>
                <a:latin typeface="Century Gothic"/>
                <a:ea typeface="Century Gothic"/>
                <a:cs typeface="Century Gothic"/>
                <a:sym typeface="Century Gothic"/>
              </a:rPr>
              <a:t>M13</a:t>
            </a:r>
            <a:r>
              <a:rPr lang="fr-FR" sz="1400" b="0" i="0" u="none" strike="noStrike" cap="none" dirty="0">
                <a:solidFill>
                  <a:srgbClr val="071F47"/>
                </a:solidFill>
                <a:latin typeface="Century Gothic"/>
                <a:ea typeface="Century Gothic"/>
                <a:cs typeface="Century Gothic"/>
                <a:sym typeface="Century Gothic"/>
              </a:rPr>
              <a:t> :</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Médailles pour les 3 </a:t>
            </a:r>
            <a:r>
              <a:rPr lang="fr-FR" sz="1400" b="0" i="0" u="none" strike="noStrike" cap="none" dirty="0" smtClean="0">
                <a:solidFill>
                  <a:srgbClr val="071F47"/>
                </a:solidFill>
                <a:latin typeface="Century Gothic"/>
                <a:ea typeface="Century Gothic"/>
                <a:cs typeface="Century Gothic"/>
                <a:sym typeface="Century Gothic"/>
              </a:rPr>
              <a:t>premiers </a:t>
            </a:r>
            <a:r>
              <a:rPr lang="fr-FR" sz="1400" b="0" i="0" u="none" strike="noStrike" cap="none" dirty="0">
                <a:solidFill>
                  <a:srgbClr val="071F47"/>
                </a:solidFill>
                <a:latin typeface="Century Gothic"/>
                <a:ea typeface="Century Gothic"/>
                <a:cs typeface="Century Gothic"/>
                <a:sym typeface="Century Gothic"/>
              </a:rPr>
              <a:t>: 9 maxi par équipe,</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Trophées pour les 2 premiers, </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smtClean="0">
                <a:solidFill>
                  <a:srgbClr val="071F47"/>
                </a:solidFill>
                <a:latin typeface="Century Gothic"/>
                <a:ea typeface="Century Gothic"/>
                <a:cs typeface="Century Gothic"/>
                <a:sym typeface="Century Gothic"/>
              </a:rPr>
              <a:t>Récompenses </a:t>
            </a:r>
            <a:r>
              <a:rPr lang="fr-FR" sz="1400" b="0" i="0" u="none" strike="noStrike" cap="none" dirty="0">
                <a:solidFill>
                  <a:srgbClr val="071F47"/>
                </a:solidFill>
                <a:latin typeface="Century Gothic"/>
                <a:ea typeface="Century Gothic"/>
                <a:cs typeface="Century Gothic"/>
                <a:sym typeface="Century Gothic"/>
              </a:rPr>
              <a:t>pour les 3 premiers : 8 maxi par équipe + </a:t>
            </a:r>
            <a:r>
              <a:rPr lang="fr-FR" dirty="0">
                <a:solidFill>
                  <a:srgbClr val="071F47"/>
                </a:solidFill>
                <a:latin typeface="Century Gothic"/>
                <a:ea typeface="Century Gothic"/>
                <a:cs typeface="Century Gothic"/>
                <a:sym typeface="Century Gothic"/>
              </a:rPr>
              <a:t>entraîneur</a:t>
            </a:r>
            <a:r>
              <a:rPr lang="fr-FR" sz="1400" b="0" i="0" u="none" strike="noStrike" cap="none" dirty="0">
                <a:solidFill>
                  <a:srgbClr val="071F47"/>
                </a:solidFill>
                <a:latin typeface="Century Gothic"/>
                <a:ea typeface="Century Gothic"/>
                <a:cs typeface="Century Gothic"/>
                <a:sym typeface="Century Gothic"/>
              </a:rPr>
              <a:t>, </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Un porte-clés pour chaque participant.</a:t>
            </a:r>
            <a:endParaRPr dirty="0"/>
          </a:p>
          <a:p>
            <a:pPr marL="12700" marR="0" lvl="0" indent="0" algn="just" rtl="0">
              <a:spcBef>
                <a:spcPts val="0"/>
              </a:spcBef>
              <a:spcAft>
                <a:spcPts val="0"/>
              </a:spcAft>
              <a:buNone/>
            </a:pPr>
            <a:endParaRPr sz="14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1" i="0" u="sng" strike="noStrike" cap="none" dirty="0">
                <a:solidFill>
                  <a:srgbClr val="071F47"/>
                </a:solidFill>
                <a:latin typeface="Century Gothic"/>
                <a:ea typeface="Century Gothic"/>
                <a:cs typeface="Century Gothic"/>
                <a:sym typeface="Century Gothic"/>
              </a:rPr>
              <a:t>M15 </a:t>
            </a:r>
            <a:r>
              <a:rPr lang="fr-FR" sz="1400" b="0" i="0" u="none" strike="noStrike" cap="none" dirty="0">
                <a:solidFill>
                  <a:srgbClr val="071F47"/>
                </a:solidFill>
                <a:latin typeface="Century Gothic"/>
                <a:ea typeface="Century Gothic"/>
                <a:cs typeface="Century Gothic"/>
                <a:sym typeface="Century Gothic"/>
              </a:rPr>
              <a:t>:</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Médailles pour les 3 </a:t>
            </a:r>
            <a:r>
              <a:rPr lang="fr-FR" sz="1400" b="0" i="0" u="none" strike="noStrike" cap="none" dirty="0" smtClean="0">
                <a:solidFill>
                  <a:srgbClr val="071F47"/>
                </a:solidFill>
                <a:latin typeface="Century Gothic"/>
                <a:ea typeface="Century Gothic"/>
                <a:cs typeface="Century Gothic"/>
                <a:sym typeface="Century Gothic"/>
              </a:rPr>
              <a:t>premiers </a:t>
            </a:r>
            <a:r>
              <a:rPr lang="fr-FR" sz="1400" b="0" i="0" u="none" strike="noStrike" cap="none" dirty="0">
                <a:solidFill>
                  <a:srgbClr val="071F47"/>
                </a:solidFill>
                <a:latin typeface="Century Gothic"/>
                <a:ea typeface="Century Gothic"/>
                <a:cs typeface="Century Gothic"/>
                <a:sym typeface="Century Gothic"/>
              </a:rPr>
              <a:t>: 13 maxi par équipe,</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Trophées pour les 2 premiers, </a:t>
            </a:r>
            <a:endParaRPr dirty="0" smtClean="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lvl="0" indent="-285750" algn="just">
              <a:buClr>
                <a:srgbClr val="071F47"/>
              </a:buClr>
              <a:buSzPts val="1400"/>
              <a:buFont typeface="Noto Sans Symbols"/>
              <a:buChar char="▪"/>
            </a:pPr>
            <a:r>
              <a:rPr lang="fr-FR" dirty="0" smtClean="0">
                <a:solidFill>
                  <a:srgbClr val="071F47"/>
                </a:solidFill>
                <a:latin typeface="Century Gothic"/>
                <a:ea typeface="Century Gothic"/>
                <a:cs typeface="Century Gothic"/>
                <a:sym typeface="Century Gothic"/>
              </a:rPr>
              <a:t>Récompenses pour les 3 premiers : </a:t>
            </a:r>
            <a:r>
              <a:rPr lang="fr-FR" sz="1400" b="0" i="0" u="none" strike="noStrike" cap="none" dirty="0">
                <a:solidFill>
                  <a:srgbClr val="071F47"/>
                </a:solidFill>
                <a:latin typeface="Century Gothic"/>
                <a:ea typeface="Century Gothic"/>
                <a:cs typeface="Century Gothic"/>
                <a:sym typeface="Century Gothic"/>
              </a:rPr>
              <a:t>12 maxi par équipe + </a:t>
            </a:r>
            <a:r>
              <a:rPr lang="fr-FR" dirty="0">
                <a:solidFill>
                  <a:srgbClr val="071F47"/>
                </a:solidFill>
                <a:latin typeface="Century Gothic"/>
                <a:ea typeface="Century Gothic"/>
                <a:cs typeface="Century Gothic"/>
                <a:sym typeface="Century Gothic"/>
              </a:rPr>
              <a:t>entraîneur</a:t>
            </a:r>
            <a:r>
              <a:rPr lang="fr-FR" sz="1400" b="0" i="0" u="none" strike="noStrike" cap="none" dirty="0">
                <a:solidFill>
                  <a:srgbClr val="071F47"/>
                </a:solidFill>
                <a:latin typeface="Century Gothic"/>
                <a:ea typeface="Century Gothic"/>
                <a:cs typeface="Century Gothic"/>
                <a:sym typeface="Century Gothic"/>
              </a:rPr>
              <a:t>, </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Un porte-clés pour chaque participant.</a:t>
            </a:r>
            <a:endParaRPr dirty="0"/>
          </a:p>
          <a:p>
            <a:pPr marL="12700" marR="0" lvl="0" indent="0" algn="just" rtl="0">
              <a:spcBef>
                <a:spcPts val="0"/>
              </a:spcBef>
              <a:spcAft>
                <a:spcPts val="0"/>
              </a:spcAft>
              <a:buNone/>
            </a:pPr>
            <a:endParaRPr sz="1400" b="0" i="0" u="none" strike="noStrike" cap="none" dirty="0">
              <a:solidFill>
                <a:srgbClr val="071F47"/>
              </a:solidFill>
              <a:latin typeface="Century Gothic"/>
              <a:ea typeface="Century Gothic"/>
              <a:cs typeface="Century Gothic"/>
              <a:sym typeface="Century Gothic"/>
            </a:endParaRPr>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Un porte-clés pour chaque arbitre.</a:t>
            </a:r>
            <a:endParaRPr dirty="0"/>
          </a:p>
          <a:p>
            <a:pPr marL="12700" marR="0" lvl="0" indent="0" algn="just" rtl="0">
              <a:spcBef>
                <a:spcPts val="0"/>
              </a:spcBef>
              <a:spcAft>
                <a:spcPts val="0"/>
              </a:spcAft>
              <a:buNone/>
            </a:pPr>
            <a:endParaRPr sz="8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Des t-shirts pour l’organisateur.</a:t>
            </a:r>
            <a:endParaRPr dirty="0"/>
          </a:p>
          <a:p>
            <a:pPr marL="27940" marR="0" lvl="0" indent="0" algn="l" rtl="0">
              <a:spcBef>
                <a:spcPts val="0"/>
              </a:spcBef>
              <a:spcAft>
                <a:spcPts val="0"/>
              </a:spcAft>
              <a:buNone/>
            </a:pPr>
            <a:endParaRPr sz="1400" b="0" i="0" u="none" strike="noStrike" cap="none" dirty="0">
              <a:solidFill>
                <a:srgbClr val="000000"/>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9"/>
          <p:cNvSpPr txBox="1">
            <a:spLocks noGrp="1"/>
          </p:cNvSpPr>
          <p:nvPr>
            <p:ph type="ctrTitle"/>
          </p:nvPr>
        </p:nvSpPr>
        <p:spPr>
          <a:xfrm>
            <a:off x="343663" y="1119020"/>
            <a:ext cx="8249842" cy="30589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636363"/>
              </a:buClr>
              <a:buSzPct val="100000"/>
              <a:buFont typeface="Century Gothic"/>
              <a:buNone/>
            </a:pPr>
            <a:r>
              <a:rPr lang="fr-FR" sz="2000">
                <a:solidFill>
                  <a:srgbClr val="636363"/>
                </a:solidFill>
                <a:latin typeface="Century Gothic"/>
                <a:ea typeface="Century Gothic"/>
                <a:cs typeface="Century Gothic"/>
                <a:sym typeface="Century Gothic"/>
              </a:rPr>
              <a:t>Participation de la Ligue île de France de Volley</a:t>
            </a:r>
            <a:r>
              <a:rPr lang="fr-FR" sz="2000">
                <a:solidFill>
                  <a:srgbClr val="636363"/>
                </a:solidFill>
              </a:rPr>
              <a:t/>
            </a:r>
            <a:br>
              <a:rPr lang="fr-FR" sz="2000">
                <a:solidFill>
                  <a:srgbClr val="636363"/>
                </a:solidFill>
              </a:rPr>
            </a:br>
            <a:endParaRPr/>
          </a:p>
        </p:txBody>
      </p:sp>
      <p:pic>
        <p:nvPicPr>
          <p:cNvPr id="107" name="Google Shape;107;p9"/>
          <p:cNvPicPr preferRelativeResize="0"/>
          <p:nvPr/>
        </p:nvPicPr>
        <p:blipFill rotWithShape="1">
          <a:blip r:embed="rId3">
            <a:alphaModFix/>
          </a:blip>
          <a:srcRect/>
          <a:stretch/>
        </p:blipFill>
        <p:spPr>
          <a:xfrm>
            <a:off x="6079660" y="0"/>
            <a:ext cx="3064340" cy="1071067"/>
          </a:xfrm>
          <a:prstGeom prst="rect">
            <a:avLst/>
          </a:prstGeom>
          <a:noFill/>
          <a:ln>
            <a:noFill/>
          </a:ln>
        </p:spPr>
      </p:pic>
      <p:sp>
        <p:nvSpPr>
          <p:cNvPr id="108" name="Google Shape;108;p9"/>
          <p:cNvSpPr/>
          <p:nvPr/>
        </p:nvSpPr>
        <p:spPr>
          <a:xfrm>
            <a:off x="343663" y="1662266"/>
            <a:ext cx="8560192" cy="1923604"/>
          </a:xfrm>
          <a:prstGeom prst="rect">
            <a:avLst/>
          </a:prstGeom>
          <a:noFill/>
          <a:ln>
            <a:noFill/>
          </a:ln>
        </p:spPr>
        <p:txBody>
          <a:bodyPr spcFirstLastPara="1" wrap="square" lIns="91425" tIns="45700" rIns="91425" bIns="45700" anchor="t" anchorCtr="0">
            <a:spAutoFit/>
          </a:bodyPr>
          <a:lstStyle/>
          <a:p>
            <a:pPr marL="298450" marR="0" lvl="0" indent="-285750" algn="just" rtl="0">
              <a:spcBef>
                <a:spcPts val="0"/>
              </a:spcBef>
              <a:spcAft>
                <a:spcPts val="0"/>
              </a:spcAft>
              <a:buClr>
                <a:srgbClr val="071F47"/>
              </a:buClr>
              <a:buSzPts val="1400"/>
              <a:buFont typeface="Noto Sans Symbols"/>
              <a:buChar char="❑"/>
            </a:pPr>
            <a:r>
              <a:rPr lang="fr-FR" b="1" u="sng">
                <a:solidFill>
                  <a:srgbClr val="071F47"/>
                </a:solidFill>
                <a:latin typeface="Century Gothic"/>
                <a:ea typeface="Century Gothic"/>
                <a:cs typeface="Century Gothic"/>
                <a:sym typeface="Century Gothic"/>
              </a:rPr>
              <a:t>Délégué Régional :</a:t>
            </a:r>
            <a:endParaRPr b="1" u="sng">
              <a:solidFill>
                <a:srgbClr val="071F47"/>
              </a:solidFill>
              <a:latin typeface="Century Gothic"/>
              <a:ea typeface="Century Gothic"/>
              <a:cs typeface="Century Gothic"/>
              <a:sym typeface="Century Gothic"/>
            </a:endParaRPr>
          </a:p>
          <a:p>
            <a:pPr marL="0" marR="0" lvl="0" indent="0" algn="just" rtl="0">
              <a:spcBef>
                <a:spcPts val="0"/>
              </a:spcBef>
              <a:spcAft>
                <a:spcPts val="0"/>
              </a:spcAft>
              <a:buNone/>
            </a:pPr>
            <a:endParaRPr b="1" u="sng">
              <a:solidFill>
                <a:srgbClr val="071F47"/>
              </a:solidFill>
              <a:latin typeface="Century Gothic"/>
              <a:ea typeface="Century Gothic"/>
              <a:cs typeface="Century Gothic"/>
              <a:sym typeface="Century Gothic"/>
            </a:endParaRPr>
          </a:p>
          <a:p>
            <a:pPr marL="0" marR="0" lvl="0" indent="0" algn="just" rtl="0">
              <a:spcBef>
                <a:spcPts val="0"/>
              </a:spcBef>
              <a:spcAft>
                <a:spcPts val="0"/>
              </a:spcAft>
              <a:buNone/>
            </a:pPr>
            <a:r>
              <a:rPr lang="fr-FR">
                <a:solidFill>
                  <a:srgbClr val="071F47"/>
                </a:solidFill>
                <a:latin typeface="Century Gothic"/>
                <a:ea typeface="Century Gothic"/>
                <a:cs typeface="Century Gothic"/>
                <a:sym typeface="Century Gothic"/>
              </a:rPr>
              <a:t>La Ligue Île-de-France aidera l’organisateur sur place avec un délégué fédéral qui aura pour mission d’accompagner l’organisateur dans ses tâches le jour-J de l’événement. </a:t>
            </a:r>
            <a:endParaRPr>
              <a:solidFill>
                <a:srgbClr val="071F47"/>
              </a:solidFill>
              <a:latin typeface="Century Gothic"/>
              <a:ea typeface="Century Gothic"/>
              <a:cs typeface="Century Gothic"/>
              <a:sym typeface="Century Gothic"/>
            </a:endParaRPr>
          </a:p>
          <a:p>
            <a:pPr marL="0" marR="0" lvl="0" indent="0" algn="just" rtl="0">
              <a:spcBef>
                <a:spcPts val="0"/>
              </a:spcBef>
              <a:spcAft>
                <a:spcPts val="0"/>
              </a:spcAft>
              <a:buNone/>
            </a:pPr>
            <a:endParaRPr>
              <a:solidFill>
                <a:srgbClr val="071F47"/>
              </a:solidFill>
              <a:latin typeface="Century Gothic"/>
              <a:ea typeface="Century Gothic"/>
              <a:cs typeface="Century Gothic"/>
              <a:sym typeface="Century Gothic"/>
            </a:endParaRPr>
          </a:p>
          <a:p>
            <a:pPr marL="0" marR="0" lvl="0" indent="0" algn="just" rtl="0">
              <a:spcBef>
                <a:spcPts val="0"/>
              </a:spcBef>
              <a:spcAft>
                <a:spcPts val="0"/>
              </a:spcAft>
              <a:buNone/>
            </a:pPr>
            <a:r>
              <a:rPr lang="fr-FR" b="1">
                <a:solidFill>
                  <a:srgbClr val="071F47"/>
                </a:solidFill>
                <a:latin typeface="Century Gothic"/>
                <a:ea typeface="Century Gothic"/>
                <a:cs typeface="Century Gothic"/>
                <a:sym typeface="Century Gothic"/>
              </a:rPr>
              <a:t>ATTENTION - Il est possible que l’interlocuteur du jour J ne soit pas la personne avec qui l’organisateur aura pu échanger en amont de l'événement. </a:t>
            </a:r>
            <a:endParaRPr b="1">
              <a:solidFill>
                <a:srgbClr val="071F47"/>
              </a:solidFill>
              <a:latin typeface="Century Gothic"/>
              <a:ea typeface="Century Gothic"/>
              <a:cs typeface="Century Gothic"/>
              <a:sym typeface="Century Gothic"/>
            </a:endParaRPr>
          </a:p>
          <a:p>
            <a:pPr marL="0" marR="0" lvl="0" indent="0" algn="just" rtl="0">
              <a:spcBef>
                <a:spcPts val="0"/>
              </a:spcBef>
              <a:spcAft>
                <a:spcPts val="0"/>
              </a:spcAft>
              <a:buNone/>
            </a:pPr>
            <a:r>
              <a:rPr lang="fr-FR" b="1">
                <a:solidFill>
                  <a:srgbClr val="071F47"/>
                </a:solidFill>
                <a:latin typeface="Century Gothic"/>
                <a:ea typeface="Century Gothic"/>
                <a:cs typeface="Century Gothic"/>
                <a:sym typeface="Century Gothic"/>
              </a:rPr>
              <a:t>Toutes les informations échangées en amont de l’évènement seront communiqués de façon précise au Délégué Régional, le cas échéant. </a:t>
            </a:r>
            <a:endParaRPr b="1">
              <a:solidFill>
                <a:srgbClr val="071F47"/>
              </a:solidFill>
              <a:latin typeface="Century Gothic"/>
              <a:ea typeface="Century Gothic"/>
              <a:cs typeface="Century Gothic"/>
              <a:sym typeface="Century Gothic"/>
            </a:endParaRPr>
          </a:p>
          <a:p>
            <a:pPr marL="457200" marR="0" lvl="0" indent="0" algn="just" rtl="0">
              <a:spcBef>
                <a:spcPts val="0"/>
              </a:spcBef>
              <a:spcAft>
                <a:spcPts val="0"/>
              </a:spcAft>
              <a:buNone/>
            </a:pPr>
            <a:endParaRPr b="1" u="sng">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1" i="0" u="sng" strike="noStrike" cap="none">
                <a:solidFill>
                  <a:srgbClr val="071F47"/>
                </a:solidFill>
                <a:latin typeface="Century Gothic"/>
                <a:ea typeface="Century Gothic"/>
                <a:cs typeface="Century Gothic"/>
                <a:sym typeface="Century Gothic"/>
              </a:rPr>
              <a:t>Gestion Sportive</a:t>
            </a:r>
            <a:r>
              <a:rPr lang="fr-FR" sz="1400" b="0" i="0" u="none" strike="noStrike" cap="none">
                <a:solidFill>
                  <a:srgbClr val="071F47"/>
                </a:solidFill>
                <a:latin typeface="Century Gothic"/>
                <a:ea typeface="Century Gothic"/>
                <a:cs typeface="Century Gothic"/>
                <a:sym typeface="Century Gothic"/>
              </a:rPr>
              <a:t>:</a:t>
            </a:r>
            <a:endParaRPr/>
          </a:p>
          <a:p>
            <a:pPr marL="298450" marR="0" lvl="0" indent="-254000" algn="just" rtl="0">
              <a:spcBef>
                <a:spcPts val="600"/>
              </a:spcBef>
              <a:spcAft>
                <a:spcPts val="0"/>
              </a:spcAft>
              <a:buClr>
                <a:schemeClr val="dk1"/>
              </a:buClr>
              <a:buSzPts val="500"/>
              <a:buFont typeface="Noto Sans Symbols"/>
              <a:buNone/>
            </a:pPr>
            <a:endParaRPr sz="500" b="0" i="0" u="none" strike="noStrike" cap="none">
              <a:solidFill>
                <a:srgbClr val="071F47"/>
              </a:solidFill>
              <a:latin typeface="Century Gothic"/>
              <a:ea typeface="Century Gothic"/>
              <a:cs typeface="Century Gothic"/>
              <a:sym typeface="Century Gothic"/>
            </a:endParaRPr>
          </a:p>
          <a:p>
            <a:pPr marL="27940" marR="0" lvl="0" indent="0" algn="l" rtl="0">
              <a:spcBef>
                <a:spcPts val="0"/>
              </a:spcBef>
              <a:spcAft>
                <a:spcPts val="0"/>
              </a:spcAft>
              <a:buNone/>
            </a:pPr>
            <a:r>
              <a:rPr lang="fr-FR" sz="1400" b="0" i="0" u="none" strike="noStrike" cap="none">
                <a:solidFill>
                  <a:srgbClr val="000000"/>
                </a:solidFill>
                <a:latin typeface="Century Gothic"/>
                <a:ea typeface="Century Gothic"/>
                <a:cs typeface="Century Gothic"/>
                <a:sym typeface="Century Gothic"/>
              </a:rPr>
              <a:t>Un membre de la commission régionale sportive prendra en charge l’organisation sportive et le déroulement des matchs, le règlement sera communiqué avant les phases finales.</a:t>
            </a:r>
            <a:endParaRPr/>
          </a:p>
          <a:p>
            <a:pPr marL="27940" marR="0" lvl="0" indent="0" algn="l" rtl="0">
              <a:spcBef>
                <a:spcPts val="0"/>
              </a:spcBef>
              <a:spcAft>
                <a:spcPts val="0"/>
              </a:spcAft>
              <a:buNone/>
            </a:pPr>
            <a:endParaRPr sz="1000" b="0" i="0" u="none" strike="noStrike" cap="none">
              <a:solidFill>
                <a:srgbClr val="000000"/>
              </a:solidFill>
              <a:latin typeface="Century Gothic"/>
              <a:ea typeface="Century Gothic"/>
              <a:cs typeface="Century Gothic"/>
              <a:sym typeface="Century Gothic"/>
            </a:endParaRPr>
          </a:p>
          <a:p>
            <a:pPr marL="298450" marR="0" lvl="0" indent="-285750" algn="just" rtl="0">
              <a:spcBef>
                <a:spcPts val="600"/>
              </a:spcBef>
              <a:spcAft>
                <a:spcPts val="0"/>
              </a:spcAft>
              <a:buClr>
                <a:srgbClr val="071F47"/>
              </a:buClr>
              <a:buSzPts val="1400"/>
              <a:buFont typeface="Noto Sans Symbols"/>
              <a:buChar char="❑"/>
            </a:pPr>
            <a:r>
              <a:rPr lang="fr-FR" sz="1400" b="1" i="0" u="sng" strike="noStrike" cap="none">
                <a:solidFill>
                  <a:srgbClr val="071F47"/>
                </a:solidFill>
                <a:latin typeface="Century Gothic"/>
                <a:ea typeface="Century Gothic"/>
                <a:cs typeface="Century Gothic"/>
                <a:sym typeface="Century Gothic"/>
              </a:rPr>
              <a:t>Arbitrage</a:t>
            </a:r>
            <a:r>
              <a:rPr lang="fr-FR" sz="1400" b="0" i="0" u="none" strike="noStrike" cap="none">
                <a:solidFill>
                  <a:srgbClr val="071F47"/>
                </a:solidFill>
                <a:latin typeface="Century Gothic"/>
                <a:ea typeface="Century Gothic"/>
                <a:cs typeface="Century Gothic"/>
                <a:sym typeface="Century Gothic"/>
              </a:rPr>
              <a:t>:</a:t>
            </a:r>
            <a:endParaRPr/>
          </a:p>
          <a:p>
            <a:pPr marL="298450" marR="0" lvl="0" indent="-254000" algn="just" rtl="0">
              <a:spcBef>
                <a:spcPts val="600"/>
              </a:spcBef>
              <a:spcAft>
                <a:spcPts val="0"/>
              </a:spcAft>
              <a:buClr>
                <a:schemeClr val="dk1"/>
              </a:buClr>
              <a:buSzPts val="500"/>
              <a:buFont typeface="Noto Sans Symbols"/>
              <a:buNone/>
            </a:pPr>
            <a:endParaRPr sz="500" b="0" i="0" u="none" strike="noStrike" cap="none">
              <a:solidFill>
                <a:srgbClr val="071F47"/>
              </a:solidFill>
              <a:latin typeface="Century Gothic"/>
              <a:ea typeface="Century Gothic"/>
              <a:cs typeface="Century Gothic"/>
              <a:sym typeface="Century Gothic"/>
            </a:endParaRPr>
          </a:p>
          <a:p>
            <a:pPr marL="27940" marR="0" lvl="0" indent="0" algn="l" rtl="0">
              <a:spcBef>
                <a:spcPts val="0"/>
              </a:spcBef>
              <a:spcAft>
                <a:spcPts val="0"/>
              </a:spcAft>
              <a:buNone/>
            </a:pPr>
            <a:r>
              <a:rPr lang="fr-FR" sz="1400" b="0" i="0" u="none" strike="noStrike" cap="none">
                <a:solidFill>
                  <a:srgbClr val="000000"/>
                </a:solidFill>
                <a:latin typeface="Century Gothic"/>
                <a:ea typeface="Century Gothic"/>
                <a:cs typeface="Century Gothic"/>
                <a:sym typeface="Century Gothic"/>
              </a:rPr>
              <a:t>La commission régionale d’arbitrage, prendra en charge la désignation des arbitres et/ou des candidats arbitres ainsi que des juges arbitres le cas échéant.</a:t>
            </a:r>
            <a:endParaRPr sz="1400" b="0" i="0" u="none" strike="noStrike" cap="none">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1098</Words>
  <Application>Microsoft Office PowerPoint</Application>
  <PresentationFormat>Affichage à l'écran (4:3)</PresentationFormat>
  <Paragraphs>170</Paragraphs>
  <Slides>11</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Century Gothic</vt:lpstr>
      <vt:lpstr>Verdana</vt:lpstr>
      <vt:lpstr>Noto Sans Symbols</vt:lpstr>
      <vt:lpstr>Calibri</vt:lpstr>
      <vt:lpstr>Courier New</vt:lpstr>
      <vt:lpstr>Thème Office</vt:lpstr>
      <vt:lpstr>Document d’aide à l’organisation d’une Phase Finale                                      du Championnat Régional « Jeunes »  </vt:lpstr>
      <vt:lpstr>Mot du Président  Votre club peut trouver dans l’organisation d’une phase finale de championnat un outil de valorisation auprès de ses parties prenantes. Si une telle organisation peut fédérer les jeunes joueurs, elle permet d’en faire un événement destiné à  rassembler: les dirigeants, les bénévoles, les entraîneurs, les parents, les joueurs de toutes catégories, les collectivités locales, les écoles, les collèges, les lycées, les partenaires privés… Si votre candidature est retenue vous disposerez d’un bel outil de communication pour susciter l’adhésion et la fidélisation autour du projet de votre club, ne vous privez pas d’en tirer profit.  Excellente fin de saison sportive,  Sébastien Gonçalves-Martins, Président de la Ligue île de France de Volley  </vt:lpstr>
      <vt:lpstr>A la charge de l’organisateur</vt:lpstr>
      <vt:lpstr>À la charge de l’organisateur</vt:lpstr>
      <vt:lpstr>À la charge de l’organisateur</vt:lpstr>
      <vt:lpstr>À la charge de l’organisateur</vt:lpstr>
      <vt:lpstr>Participation de la Ligue île de France de Volley</vt:lpstr>
      <vt:lpstr>Participation de la Ligue île de France de Volley  </vt:lpstr>
      <vt:lpstr>Participation de la Ligue île de France de Volley </vt:lpstr>
      <vt:lpstr>Diapositive 10</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d’aide à l’organisation d’une Phase Finale                                      du Championnat Régional « Jeunes »  </dc:title>
  <dc:creator>Dominique Jubert</dc:creator>
  <cp:lastModifiedBy>arni</cp:lastModifiedBy>
  <cp:revision>3</cp:revision>
  <dcterms:created xsi:type="dcterms:W3CDTF">2017-06-14T12:46:38Z</dcterms:created>
  <dcterms:modified xsi:type="dcterms:W3CDTF">2026-02-13T09:37:51Z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0x010100FBD87CDE8290074E9CC806BEC08F420A</vt:lpwstr>
  </property>
</Properties>
</file>